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7"/>
  </p:notesMasterIdLst>
  <p:handoutMasterIdLst>
    <p:handoutMasterId r:id="rId38"/>
  </p:handoutMasterIdLst>
  <p:sldIdLst>
    <p:sldId id="265" r:id="rId3"/>
    <p:sldId id="268" r:id="rId4"/>
    <p:sldId id="271" r:id="rId5"/>
    <p:sldId id="275" r:id="rId6"/>
    <p:sldId id="277" r:id="rId7"/>
    <p:sldId id="352" r:id="rId8"/>
    <p:sldId id="350" r:id="rId9"/>
    <p:sldId id="367" r:id="rId10"/>
    <p:sldId id="353" r:id="rId11"/>
    <p:sldId id="32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4" r:id="rId23"/>
    <p:sldId id="365" r:id="rId24"/>
    <p:sldId id="366" r:id="rId25"/>
    <p:sldId id="333" r:id="rId26"/>
    <p:sldId id="368" r:id="rId27"/>
    <p:sldId id="349" r:id="rId28"/>
    <p:sldId id="378" r:id="rId29"/>
    <p:sldId id="370" r:id="rId30"/>
    <p:sldId id="371" r:id="rId31"/>
    <p:sldId id="372" r:id="rId32"/>
    <p:sldId id="373" r:id="rId33"/>
    <p:sldId id="374" r:id="rId34"/>
    <p:sldId id="376" r:id="rId35"/>
    <p:sldId id="369" r:id="rId3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A8AA0A-BE78-4F58-98F1-D911C2BB305C}">
          <p14:sldIdLst>
            <p14:sldId id="265"/>
            <p14:sldId id="268"/>
            <p14:sldId id="271"/>
            <p14:sldId id="275"/>
            <p14:sldId id="277"/>
            <p14:sldId id="352"/>
            <p14:sldId id="350"/>
            <p14:sldId id="367"/>
            <p14:sldId id="353"/>
            <p14:sldId id="32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  <p14:sldId id="366"/>
            <p14:sldId id="333"/>
            <p14:sldId id="368"/>
            <p14:sldId id="349"/>
            <p14:sldId id="378"/>
            <p14:sldId id="370"/>
            <p14:sldId id="371"/>
            <p14:sldId id="372"/>
            <p14:sldId id="373"/>
            <p14:sldId id="374"/>
            <p14:sldId id="376"/>
            <p14:sldId id="36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55AC"/>
    <a:srgbClr val="AC8400"/>
    <a:srgbClr val="7FA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05" autoAdjust="0"/>
    <p:restoredTop sz="93068" autoAdjust="0"/>
  </p:normalViewPr>
  <p:slideViewPr>
    <p:cSldViewPr>
      <p:cViewPr>
        <p:scale>
          <a:sx n="92" d="100"/>
          <a:sy n="92" d="100"/>
        </p:scale>
        <p:origin x="-16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394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 smtClean="0"/>
              <a:t>benchmarkbusinessgroup.com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16D9D4-3F4E-4EDA-BC78-6F4ED12B56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59885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 smtClean="0"/>
              <a:t>benchmarkbusinessgroup.com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A9DF2A-E1B4-45C9-8B39-62682706CD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4931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765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78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788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78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78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78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788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788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788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788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78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788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788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788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788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765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313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75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800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456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4963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866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788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33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87483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34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76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78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78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78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78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78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9DF2A-E1B4-45C9-8B39-62682706CD5D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888-959-0621 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Benchmark Business Group, LLC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 dirty="0" smtClean="0"/>
              <a:t>benchmarkbusinessgroup.com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78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8208" y="4191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51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99E917-16FB-445E-B2D4-F2602193EAA6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253DB-5E2D-4FCF-B542-9C3EA61793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9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99E917-16FB-445E-B2D4-F2602193EAA6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253DB-5E2D-4FCF-B542-9C3EA61793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96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7126288" cy="1752600"/>
          </a:xfrm>
        </p:spPr>
        <p:txBody>
          <a:bodyPr anchor="b">
            <a:normAutofit/>
          </a:bodyPr>
          <a:lstStyle>
            <a:lvl1pPr algn="ctr">
              <a:defRPr sz="50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838200" y="4713746"/>
            <a:ext cx="7315200" cy="16108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aseline="0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8874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9AC66-7FD8-4FBA-86F7-DD126154FE19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952F94-11D2-41FC-9AF2-0380C8D0A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961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9AC66-7FD8-4FBA-86F7-DD126154FE19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952F94-11D2-41FC-9AF2-0380C8D0A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886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9AC66-7FD8-4FBA-86F7-DD126154FE19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952F94-11D2-41FC-9AF2-0380C8D0A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02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9AC66-7FD8-4FBA-86F7-DD126154FE19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952F94-11D2-41FC-9AF2-0380C8D0A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68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9AC66-7FD8-4FBA-86F7-DD126154FE19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952F94-11D2-41FC-9AF2-0380C8D0A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2834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9AC66-7FD8-4FBA-86F7-DD126154FE19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952F94-11D2-41FC-9AF2-0380C8D0A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639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9AC66-7FD8-4FBA-86F7-DD126154FE19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952F94-11D2-41FC-9AF2-0380C8D0A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20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70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9AC66-7FD8-4FBA-86F7-DD126154FE19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952F94-11D2-41FC-9AF2-0380C8D0A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146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9AC66-7FD8-4FBA-86F7-DD126154FE19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952F94-11D2-41FC-9AF2-0380C8D0A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75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9AC66-7FD8-4FBA-86F7-DD126154FE19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952F94-11D2-41FC-9AF2-0380C8D0A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6735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A9AC66-7FD8-4FBA-86F7-DD126154FE19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952F94-11D2-41FC-9AF2-0380C8D0A7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27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8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44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99E917-16FB-445E-B2D4-F2602193EAA6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253DB-5E2D-4FCF-B542-9C3EA61793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646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99E917-16FB-445E-B2D4-F2602193EAA6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253DB-5E2D-4FCF-B542-9C3EA61793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19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99E917-16FB-445E-B2D4-F2602193EAA6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253DB-5E2D-4FCF-B542-9C3EA61793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84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99E917-16FB-445E-B2D4-F2602193EAA6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253DB-5E2D-4FCF-B542-9C3EA61793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951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99E917-16FB-445E-B2D4-F2602193EAA6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5253DB-5E2D-4FCF-B542-9C3EA61793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31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808" y="44958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z="2400" dirty="0" smtClean="0"/>
              <a:t>A Presentation By</a:t>
            </a:r>
          </a:p>
          <a:p>
            <a:pPr lvl="0"/>
            <a:r>
              <a:rPr lang="en-US" dirty="0" smtClean="0"/>
              <a:t>Benchmark Business Group LLC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22016" y="484387"/>
            <a:ext cx="7269584" cy="210312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722016" y="704088"/>
            <a:ext cx="7269584" cy="210312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722016" y="914400"/>
            <a:ext cx="7269584" cy="21031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9199"/>
            <a:ext cx="1524000" cy="1251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83816" y="4443222"/>
            <a:ext cx="7269584" cy="52578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1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6" r:id="rId2"/>
    <p:sldLayoutId id="2147483685" r:id="rId3"/>
    <p:sldLayoutId id="2147483672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29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55AC"/>
        </a:buClr>
        <a:buFont typeface="Wingdings" panose="05000000000000000000" pitchFamily="2" charset="2"/>
        <a:buChar char="Ø"/>
        <a:defRPr sz="2800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AC8400"/>
        </a:buClr>
        <a:buFont typeface="Wingdings" panose="05000000000000000000" pitchFamily="2" charset="2"/>
        <a:buChar char="§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benchmarkbusinessgroup.com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benchmarkbusinessgroup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9199"/>
            <a:ext cx="1524000" cy="1251000"/>
          </a:xfrm>
          <a:prstGeom prst="rect">
            <a:avLst/>
          </a:prstGeom>
        </p:spPr>
      </p:pic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629400" cy="1447800"/>
          </a:xfrm>
        </p:spPr>
        <p:txBody>
          <a:bodyPr>
            <a:normAutofit fontScale="925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en-US" sz="2000" b="1" dirty="0" smtClean="0">
                <a:solidFill>
                  <a:schemeClr val="tx1"/>
                </a:solidFill>
                <a:latin typeface="+mj-lt"/>
              </a:rPr>
              <a:t>A Presentation By</a:t>
            </a:r>
          </a:p>
          <a:p>
            <a:r>
              <a:rPr lang="en-US" altLang="en-US" sz="4000" b="1" dirty="0" smtClean="0">
                <a:solidFill>
                  <a:schemeClr val="tx1"/>
                </a:solidFill>
                <a:latin typeface="+mj-lt"/>
              </a:rPr>
              <a:t>Benchmark Business Group</a:t>
            </a:r>
          </a:p>
          <a:p>
            <a:endParaRPr lang="en-US" alt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22016" y="484387"/>
            <a:ext cx="7269584" cy="210312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22016" y="704088"/>
            <a:ext cx="7269584" cy="210312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722016" y="914400"/>
            <a:ext cx="7269584" cy="21031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20199"/>
            <a:ext cx="8077200" cy="2489801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en-US" altLang="en-US" sz="4800" dirty="0" smtClean="0">
                <a:solidFill>
                  <a:srgbClr val="DBF5F9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en-US" altLang="en-US" sz="4800" dirty="0" smtClean="0">
                <a:solidFill>
                  <a:srgbClr val="DBF5F9"/>
                </a:solidFill>
                <a:latin typeface="Arial" charset="0"/>
                <a:ea typeface="+mn-ea"/>
                <a:cs typeface="Arial" charset="0"/>
              </a:rPr>
            </a:br>
            <a:r>
              <a:rPr lang="en-US" altLang="en-US" sz="5300" b="1" dirty="0" smtClean="0">
                <a:latin typeface="Arial" charset="0"/>
                <a:ea typeface="+mn-ea"/>
                <a:cs typeface="Arial" charset="0"/>
              </a:rPr>
              <a:t> </a:t>
            </a:r>
            <a:r>
              <a:rPr lang="en-US" altLang="en-US" sz="6700" b="1" dirty="0" smtClean="0">
                <a:latin typeface="Arial" charset="0"/>
                <a:ea typeface="+mn-ea"/>
                <a:cs typeface="Arial" charset="0"/>
              </a:rPr>
              <a:t>The Eight Critical Drivers that Increase Company Value</a:t>
            </a:r>
            <a:endParaRPr lang="en-US" sz="6700" b="1" dirty="0"/>
          </a:p>
        </p:txBody>
      </p:sp>
    </p:spTree>
    <p:extLst>
      <p:ext uri="{BB962C8B-B14F-4D97-AF65-F5344CB8AC3E}">
        <p14:creationId xmlns:p14="http://schemas.microsoft.com/office/powerpoint/2010/main" val="8556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59959"/>
            <a:ext cx="8229600" cy="787841"/>
          </a:xfrm>
        </p:spPr>
        <p:txBody>
          <a:bodyPr/>
          <a:lstStyle/>
          <a:p>
            <a:r>
              <a:rPr lang="en-US" b="1" dirty="0" smtClean="0"/>
              <a:t>Financial Performance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2362200"/>
            <a:ext cx="8420100" cy="4876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b="1" dirty="0" smtClean="0">
                <a:latin typeface="+mj-lt"/>
              </a:rPr>
              <a:t>The Problem: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Revenue either lackluster, flat or declining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Gross and net profit margins out-of-sync for the industry</a:t>
            </a: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The financial records are in disarray and not current</a:t>
            </a:r>
            <a:endParaRPr lang="en-US" altLang="en-US" b="1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685800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4478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501914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Estimates the future streams of profit that your business will have if your business continues at </a:t>
            </a:r>
            <a:r>
              <a:rPr lang="en-US" sz="2000" b="1" dirty="0" smtClean="0">
                <a:latin typeface="+mj-lt"/>
              </a:rPr>
              <a:t>its </a:t>
            </a:r>
            <a:r>
              <a:rPr lang="en-US" sz="2000" b="1" dirty="0">
                <a:latin typeface="+mj-lt"/>
              </a:rPr>
              <a:t>current rate of growth.</a:t>
            </a:r>
          </a:p>
        </p:txBody>
      </p:sp>
    </p:spTree>
    <p:extLst>
      <p:ext uri="{BB962C8B-B14F-4D97-AF65-F5344CB8AC3E}">
        <p14:creationId xmlns:p14="http://schemas.microsoft.com/office/powerpoint/2010/main" val="402930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59959"/>
            <a:ext cx="8229600" cy="787841"/>
          </a:xfrm>
        </p:spPr>
        <p:txBody>
          <a:bodyPr/>
          <a:lstStyle/>
          <a:p>
            <a:r>
              <a:rPr lang="en-US" b="1" dirty="0" smtClean="0"/>
              <a:t>Financial Performance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24384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sz="3600" b="1" dirty="0" smtClean="0">
                <a:latin typeface="+mj-lt"/>
              </a:rPr>
              <a:t>The Solution: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Increase your revenue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Increase your profit margins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Formalize your bookkeeping</a:t>
            </a:r>
            <a:endParaRPr lang="en-US" altLang="en-US" sz="3600" b="1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685800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4478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1501914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Estimates the future streams of profit that your business will have if your business continues at </a:t>
            </a:r>
            <a:r>
              <a:rPr lang="en-US" sz="2000" b="1" dirty="0" smtClean="0">
                <a:latin typeface="+mj-lt"/>
              </a:rPr>
              <a:t>its </a:t>
            </a:r>
            <a:r>
              <a:rPr lang="en-US" sz="2000" b="1" dirty="0">
                <a:latin typeface="+mj-lt"/>
              </a:rPr>
              <a:t>current rate of growth.</a:t>
            </a:r>
          </a:p>
        </p:txBody>
      </p:sp>
    </p:spTree>
    <p:extLst>
      <p:ext uri="{BB962C8B-B14F-4D97-AF65-F5344CB8AC3E}">
        <p14:creationId xmlns:p14="http://schemas.microsoft.com/office/powerpoint/2010/main" val="235123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59959"/>
            <a:ext cx="8229600" cy="787841"/>
          </a:xfrm>
        </p:spPr>
        <p:txBody>
          <a:bodyPr/>
          <a:lstStyle/>
          <a:p>
            <a:r>
              <a:rPr lang="en-US" b="1" dirty="0" smtClean="0"/>
              <a:t>Growth Potential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22860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sz="3500" b="1" dirty="0" smtClean="0">
                <a:latin typeface="+mj-lt"/>
              </a:rPr>
              <a:t>The Problem: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500" b="1" dirty="0" smtClean="0">
                <a:latin typeface="+mj-lt"/>
              </a:rPr>
              <a:t>Lack of a written marketing strategy and plan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500" b="1" dirty="0" smtClean="0">
                <a:latin typeface="+mj-lt"/>
              </a:rPr>
              <a:t>Failure to understand most probable and flanker markets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500" b="1" dirty="0" smtClean="0">
                <a:latin typeface="+mj-lt"/>
              </a:rPr>
              <a:t>Knowing market share/demographics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500" b="1" dirty="0" smtClean="0">
                <a:latin typeface="+mj-lt"/>
              </a:rPr>
              <a:t>Stale or non-responsive product strategies</a:t>
            </a:r>
            <a:endParaRPr lang="en-US" altLang="en-US" sz="3500" b="1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685800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4478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00199" y="1447800"/>
            <a:ext cx="57912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The likelihood that your business will continue to grow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350026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59959"/>
            <a:ext cx="8229600" cy="787841"/>
          </a:xfrm>
        </p:spPr>
        <p:txBody>
          <a:bodyPr/>
          <a:lstStyle/>
          <a:p>
            <a:r>
              <a:rPr lang="en-US" b="1" dirty="0" smtClean="0"/>
              <a:t>Growth Potential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2209800"/>
            <a:ext cx="8229600" cy="48768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sz="3600" b="1" dirty="0" smtClean="0">
                <a:latin typeface="+mj-lt"/>
              </a:rPr>
              <a:t>The Solution: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New products to existing customers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Add more customers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Enter new geographic markets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Enter new demographic segments</a:t>
            </a:r>
            <a:endParaRPr lang="en-US" altLang="en-US" sz="3600" b="1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685800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4478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27432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600199" y="1447800"/>
            <a:ext cx="57912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The likelihood that your business will continue to grow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354806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59959"/>
            <a:ext cx="8229600" cy="787841"/>
          </a:xfrm>
        </p:spPr>
        <p:txBody>
          <a:bodyPr/>
          <a:lstStyle/>
          <a:p>
            <a:r>
              <a:rPr lang="en-US" b="1" dirty="0" smtClean="0"/>
              <a:t>The Valuation Teeter Totter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20574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sz="3600" b="1" dirty="0" smtClean="0">
                <a:latin typeface="+mj-lt"/>
              </a:rPr>
              <a:t>The Problem: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Involuntarily financing your customers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Receivables too high and too old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Lack of a cash management plan</a:t>
            </a:r>
            <a:endParaRPr lang="en-US" altLang="en-US" sz="3600" b="1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685800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4478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152400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How </a:t>
            </a:r>
            <a:r>
              <a:rPr lang="en-US" sz="2000" b="1" dirty="0" smtClean="0">
                <a:latin typeface="+mj-lt"/>
              </a:rPr>
              <a:t>consistently cash </a:t>
            </a:r>
            <a:r>
              <a:rPr lang="en-US" sz="2000" b="1" dirty="0">
                <a:latin typeface="+mj-lt"/>
              </a:rPr>
              <a:t>flows through your business.</a:t>
            </a:r>
          </a:p>
        </p:txBody>
      </p:sp>
    </p:spTree>
    <p:extLst>
      <p:ext uri="{BB962C8B-B14F-4D97-AF65-F5344CB8AC3E}">
        <p14:creationId xmlns:p14="http://schemas.microsoft.com/office/powerpoint/2010/main" val="101065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59959"/>
            <a:ext cx="8229600" cy="787841"/>
          </a:xfrm>
        </p:spPr>
        <p:txBody>
          <a:bodyPr/>
          <a:lstStyle/>
          <a:p>
            <a:r>
              <a:rPr lang="en-US" b="1" dirty="0" smtClean="0"/>
              <a:t>The Valuation Teeter Totter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20574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sz="3600" b="1" dirty="0" smtClean="0">
                <a:latin typeface="+mj-lt"/>
              </a:rPr>
              <a:t>The Solution: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Improve cash flow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Get paid faster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Pay bills slower</a:t>
            </a:r>
            <a:endParaRPr lang="en-US" altLang="en-US" sz="3600" b="1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685800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4478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52400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How </a:t>
            </a:r>
            <a:r>
              <a:rPr lang="en-US" sz="2000" b="1" dirty="0" smtClean="0">
                <a:latin typeface="+mj-lt"/>
              </a:rPr>
              <a:t>consistently cash </a:t>
            </a:r>
            <a:r>
              <a:rPr lang="en-US" sz="2000" b="1" dirty="0">
                <a:latin typeface="+mj-lt"/>
              </a:rPr>
              <a:t>flows through your business.</a:t>
            </a:r>
          </a:p>
        </p:txBody>
      </p:sp>
    </p:spTree>
    <p:extLst>
      <p:ext uri="{BB962C8B-B14F-4D97-AF65-F5344CB8AC3E}">
        <p14:creationId xmlns:p14="http://schemas.microsoft.com/office/powerpoint/2010/main" val="20766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59959"/>
            <a:ext cx="8229600" cy="787841"/>
          </a:xfrm>
        </p:spPr>
        <p:txBody>
          <a:bodyPr/>
          <a:lstStyle/>
          <a:p>
            <a:r>
              <a:rPr lang="en-US" b="1" dirty="0" smtClean="0"/>
              <a:t>Recurring Revenue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21336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sz="3600" b="1" dirty="0" smtClean="0">
                <a:latin typeface="+mj-lt"/>
              </a:rPr>
              <a:t>The Problem: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Customized products or services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Delivery and service not turn-key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Too many transactional, non-recurring services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Business seen as a commodity vs a brand</a:t>
            </a:r>
            <a:endParaRPr lang="en-US" altLang="en-US" sz="3600" b="1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685800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4478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00199" y="1447800"/>
            <a:ext cx="57912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The amount of automatic </a:t>
            </a:r>
            <a:r>
              <a:rPr lang="en-US" sz="2000" b="1" dirty="0" smtClean="0">
                <a:latin typeface="+mj-lt"/>
              </a:rPr>
              <a:t>annuity-based </a:t>
            </a:r>
            <a:r>
              <a:rPr lang="en-US" sz="2000" b="1" dirty="0">
                <a:latin typeface="+mj-lt"/>
              </a:rPr>
              <a:t>revenue that you collect each month.</a:t>
            </a:r>
          </a:p>
        </p:txBody>
      </p:sp>
    </p:spTree>
    <p:extLst>
      <p:ext uri="{BB962C8B-B14F-4D97-AF65-F5344CB8AC3E}">
        <p14:creationId xmlns:p14="http://schemas.microsoft.com/office/powerpoint/2010/main" val="281917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59959"/>
            <a:ext cx="8229600" cy="787841"/>
          </a:xfrm>
        </p:spPr>
        <p:txBody>
          <a:bodyPr/>
          <a:lstStyle/>
          <a:p>
            <a:r>
              <a:rPr lang="en-US" b="1" dirty="0" smtClean="0"/>
              <a:t>Recurring Revenue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21336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b="1" dirty="0" smtClean="0">
                <a:latin typeface="+mj-lt"/>
              </a:rPr>
              <a:t>The Solution:</a:t>
            </a: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Contracts</a:t>
            </a: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Auto-renewal</a:t>
            </a: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Sunk-money subscriptions</a:t>
            </a: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Subscriptions</a:t>
            </a: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Sunk-money consumables</a:t>
            </a: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Consumables</a:t>
            </a:r>
            <a:endParaRPr lang="en-US" altLang="en-US" b="1" dirty="0">
              <a:latin typeface="+mj-lt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685800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4478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00199" y="1447800"/>
            <a:ext cx="57912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The amount of automatic </a:t>
            </a:r>
            <a:r>
              <a:rPr lang="en-US" sz="2000" b="1" dirty="0" smtClean="0">
                <a:latin typeface="+mj-lt"/>
              </a:rPr>
              <a:t>annuity-based </a:t>
            </a:r>
            <a:r>
              <a:rPr lang="en-US" sz="2000" b="1" dirty="0">
                <a:latin typeface="+mj-lt"/>
              </a:rPr>
              <a:t>revenue that you collect each month.</a:t>
            </a:r>
          </a:p>
        </p:txBody>
      </p:sp>
    </p:spTree>
    <p:extLst>
      <p:ext uri="{BB962C8B-B14F-4D97-AF65-F5344CB8AC3E}">
        <p14:creationId xmlns:p14="http://schemas.microsoft.com/office/powerpoint/2010/main" val="17439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59959"/>
            <a:ext cx="8229600" cy="787841"/>
          </a:xfrm>
        </p:spPr>
        <p:txBody>
          <a:bodyPr/>
          <a:lstStyle/>
          <a:p>
            <a:r>
              <a:rPr lang="en-US" b="1" dirty="0" smtClean="0"/>
              <a:t>Monopoly Control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21336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b="1" dirty="0" smtClean="0">
                <a:latin typeface="+mj-lt"/>
              </a:rPr>
              <a:t>The Problem: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Principal competitive strategies:</a:t>
            </a:r>
          </a:p>
          <a:p>
            <a:pPr marL="1200150" lvl="1" indent="-457200"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 smtClean="0">
                <a:latin typeface="+mj-lt"/>
              </a:rPr>
              <a:t>Operational excellence (competitive price)</a:t>
            </a:r>
          </a:p>
          <a:p>
            <a:pPr marL="1200150" lvl="1" indent="-457200">
              <a:lnSpc>
                <a:spcPct val="150000"/>
              </a:lnSpc>
              <a:spcBef>
                <a:spcPts val="1200"/>
              </a:spcBef>
            </a:pPr>
            <a:r>
              <a:rPr lang="en-US" altLang="en-US" b="1" dirty="0" smtClean="0">
                <a:latin typeface="+mj-lt"/>
              </a:rPr>
              <a:t>Product superiority (product leader)</a:t>
            </a:r>
          </a:p>
          <a:p>
            <a:pPr marL="1200150" lvl="1" indent="-457200">
              <a:spcBef>
                <a:spcPts val="1200"/>
              </a:spcBef>
            </a:pPr>
            <a:r>
              <a:rPr lang="en-US" altLang="en-US" b="1" dirty="0" smtClean="0">
                <a:latin typeface="+mj-lt"/>
              </a:rPr>
              <a:t>Customer intimacy (owning the customer relationship)</a:t>
            </a:r>
            <a:endParaRPr lang="en-US" altLang="en-US" b="1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685800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4478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5240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There is a clear and distinct difference between your products/services and your competition.</a:t>
            </a:r>
          </a:p>
        </p:txBody>
      </p:sp>
    </p:spTree>
    <p:extLst>
      <p:ext uri="{BB962C8B-B14F-4D97-AF65-F5344CB8AC3E}">
        <p14:creationId xmlns:p14="http://schemas.microsoft.com/office/powerpoint/2010/main" val="67395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59959"/>
            <a:ext cx="8229600" cy="787841"/>
          </a:xfrm>
        </p:spPr>
        <p:txBody>
          <a:bodyPr/>
          <a:lstStyle/>
          <a:p>
            <a:r>
              <a:rPr lang="en-US" b="1" dirty="0" smtClean="0"/>
              <a:t>Monopoly Control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21336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b="1" dirty="0" smtClean="0">
                <a:latin typeface="+mj-lt"/>
              </a:rPr>
              <a:t>The Solution: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Create a better mousetrap, or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Create a marketing strategy: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b="1" dirty="0" smtClean="0">
                <a:latin typeface="+mj-lt"/>
              </a:rPr>
              <a:t>      1.  Something that makes you different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b="1" dirty="0" smtClean="0">
                <a:latin typeface="+mj-lt"/>
              </a:rPr>
              <a:t>      2.  Something people care about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b="1" dirty="0">
                <a:latin typeface="+mj-lt"/>
              </a:rPr>
              <a:t> </a:t>
            </a:r>
            <a:r>
              <a:rPr lang="en-US" altLang="en-US" b="1" dirty="0" smtClean="0">
                <a:latin typeface="+mj-lt"/>
              </a:rPr>
              <a:t>     3.  Impress people with your systems</a:t>
            </a:r>
            <a:endParaRPr lang="en-US" altLang="en-US" b="1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685800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4478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27432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5240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There is a clear and distinct difference between your products/services and your competition.</a:t>
            </a:r>
          </a:p>
        </p:txBody>
      </p:sp>
    </p:spTree>
    <p:extLst>
      <p:ext uri="{BB962C8B-B14F-4D97-AF65-F5344CB8AC3E}">
        <p14:creationId xmlns:p14="http://schemas.microsoft.com/office/powerpoint/2010/main" val="1059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2359"/>
            <a:ext cx="8229600" cy="787841"/>
          </a:xfrm>
        </p:spPr>
        <p:txBody>
          <a:bodyPr>
            <a:normAutofit/>
          </a:bodyPr>
          <a:lstStyle/>
          <a:p>
            <a:r>
              <a:rPr lang="en-US" b="1" dirty="0" smtClean="0"/>
              <a:t>Our Focus Today</a:t>
            </a:r>
            <a:endParaRPr lang="en-US" alt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936552"/>
            <a:ext cx="8229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+mj-lt"/>
              </a:rPr>
              <a:t>Almost half of all privately-held businesses are owned by Baby Boomers—people older than 53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b="1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+mj-lt"/>
              </a:rPr>
              <a:t>6 out of 10 plan on selling in the next ten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b="1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+mj-lt"/>
              </a:rPr>
              <a:t>In Iowa alone, there are 23,660 businesses owned by people over 50, representing sales of $57.2 billion</a:t>
            </a:r>
            <a:endParaRPr lang="en-US" sz="3200" b="1" dirty="0">
              <a:latin typeface="+mj-lt"/>
            </a:endParaRPr>
          </a:p>
          <a:p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 flipV="1">
            <a:off x="884639" y="16002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50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59959"/>
            <a:ext cx="8229600" cy="787841"/>
          </a:xfrm>
        </p:spPr>
        <p:txBody>
          <a:bodyPr/>
          <a:lstStyle/>
          <a:p>
            <a:r>
              <a:rPr lang="en-US" b="1" dirty="0" smtClean="0"/>
              <a:t>Customer Satisfaction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2209800"/>
            <a:ext cx="8420100" cy="4876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b="1" dirty="0" smtClean="0">
                <a:latin typeface="+mj-lt"/>
              </a:rPr>
              <a:t>The Opportunity: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Promoters vs “satisfied customers” vs detractors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The Net Promoter Score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>
                <a:latin typeface="+mj-lt"/>
              </a:rPr>
              <a:t> </a:t>
            </a:r>
            <a:r>
              <a:rPr lang="en-US" altLang="en-US" b="1" dirty="0" smtClean="0">
                <a:latin typeface="+mj-lt"/>
              </a:rPr>
              <a:t>    (9’s and 10’s) minus (0’s thru 6’s) = NPS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altLang="en-US" b="1" dirty="0">
                <a:latin typeface="+mj-lt"/>
              </a:rPr>
              <a:t> </a:t>
            </a:r>
            <a:r>
              <a:rPr lang="en-US" altLang="en-US" b="1" dirty="0" smtClean="0">
                <a:latin typeface="+mj-lt"/>
              </a:rPr>
              <a:t>    Ignore the 7’s and 8’s</a:t>
            </a:r>
            <a:endParaRPr lang="en-US" altLang="en-US" b="1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685800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4478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15240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How likely it is that your customers repeat business with you and refer you to others.</a:t>
            </a:r>
          </a:p>
        </p:txBody>
      </p:sp>
    </p:spTree>
    <p:extLst>
      <p:ext uri="{BB962C8B-B14F-4D97-AF65-F5344CB8AC3E}">
        <p14:creationId xmlns:p14="http://schemas.microsoft.com/office/powerpoint/2010/main" val="197909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59959"/>
            <a:ext cx="8229600" cy="787841"/>
          </a:xfrm>
        </p:spPr>
        <p:txBody>
          <a:bodyPr/>
          <a:lstStyle/>
          <a:p>
            <a:r>
              <a:rPr lang="en-US" b="1" dirty="0" smtClean="0"/>
              <a:t>Customer Satisfaction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2286000"/>
            <a:ext cx="8343900" cy="4876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sz="3600" b="1" dirty="0" smtClean="0">
                <a:latin typeface="+mj-lt"/>
              </a:rPr>
              <a:t>The Solution: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Measure your Net Promoter Score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Focus on the verbatim response of detractors</a:t>
            </a:r>
            <a:endParaRPr lang="en-US" altLang="en-US" sz="3600" b="1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685800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762000" y="1503804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5240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How likely it is that your customers repeat business with you and refer you to others.</a:t>
            </a:r>
          </a:p>
        </p:txBody>
      </p:sp>
    </p:spTree>
    <p:extLst>
      <p:ext uri="{BB962C8B-B14F-4D97-AF65-F5344CB8AC3E}">
        <p14:creationId xmlns:p14="http://schemas.microsoft.com/office/powerpoint/2010/main" val="314453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59959"/>
            <a:ext cx="8229600" cy="787841"/>
          </a:xfrm>
        </p:spPr>
        <p:txBody>
          <a:bodyPr/>
          <a:lstStyle/>
          <a:p>
            <a:r>
              <a:rPr lang="en-US" b="1" dirty="0" smtClean="0"/>
              <a:t>Hub &amp; Spoke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20574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b="1" dirty="0" smtClean="0">
                <a:latin typeface="+mj-lt"/>
              </a:rPr>
              <a:t>The Problem: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Most owners do too much of the wrong work</a:t>
            </a: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Too much operational knowledge lives in the owner’s head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Creating a </a:t>
            </a:r>
            <a:r>
              <a:rPr lang="en-US" altLang="en-US" b="1" u="sng" dirty="0">
                <a:latin typeface="+mj-lt"/>
              </a:rPr>
              <a:t>job</a:t>
            </a:r>
            <a:r>
              <a:rPr lang="en-US" altLang="en-US" b="1" dirty="0"/>
              <a:t> </a:t>
            </a:r>
            <a:r>
              <a:rPr lang="en-US" altLang="en-US" b="1" dirty="0" smtClean="0">
                <a:latin typeface="+mj-lt"/>
              </a:rPr>
              <a:t>vs a </a:t>
            </a:r>
            <a:r>
              <a:rPr lang="en-US" altLang="en-US" b="1" u="sng" dirty="0" smtClean="0">
                <a:latin typeface="+mj-lt"/>
              </a:rPr>
              <a:t>business</a:t>
            </a:r>
            <a:r>
              <a:rPr lang="en-US" altLang="en-US" b="1" dirty="0" smtClean="0">
                <a:latin typeface="+mj-lt"/>
              </a:rPr>
              <a:t> </a:t>
            </a: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Could not run for an extended period without the business owner</a:t>
            </a:r>
            <a:endParaRPr lang="en-US" altLang="en-US" b="1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685800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4478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15240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The ability of your business to thrive without you </a:t>
            </a:r>
            <a:endParaRPr lang="en-US" sz="2000" b="1" dirty="0" smtClean="0">
              <a:latin typeface="+mj-lt"/>
            </a:endParaRPr>
          </a:p>
          <a:p>
            <a:pPr algn="ctr"/>
            <a:r>
              <a:rPr lang="en-US" sz="2000" b="1" dirty="0" smtClean="0">
                <a:latin typeface="+mj-lt"/>
              </a:rPr>
              <a:t>for </a:t>
            </a:r>
            <a:r>
              <a:rPr lang="en-US" sz="2000" b="1" dirty="0">
                <a:latin typeface="+mj-lt"/>
              </a:rPr>
              <a:t>at least 3 months.</a:t>
            </a:r>
          </a:p>
        </p:txBody>
      </p:sp>
    </p:spTree>
    <p:extLst>
      <p:ext uri="{BB962C8B-B14F-4D97-AF65-F5344CB8AC3E}">
        <p14:creationId xmlns:p14="http://schemas.microsoft.com/office/powerpoint/2010/main" val="290774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59959"/>
            <a:ext cx="8229600" cy="787841"/>
          </a:xfrm>
        </p:spPr>
        <p:txBody>
          <a:bodyPr/>
          <a:lstStyle/>
          <a:p>
            <a:r>
              <a:rPr lang="en-US" b="1" dirty="0" smtClean="0"/>
              <a:t>Hub &amp; Spoke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2133600"/>
            <a:ext cx="8229600" cy="48768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sz="3600" b="1" dirty="0" smtClean="0">
                <a:latin typeface="+mj-lt"/>
              </a:rPr>
              <a:t>The Solution: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Create systems employees can follow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Create a “Stop Doing” list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Automate as much as possible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Take a vacation…a long one</a:t>
            </a:r>
            <a:endParaRPr lang="en-US" altLang="en-US" sz="3600" b="1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685800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4478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27432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5240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The ability of your business to thrive without you </a:t>
            </a:r>
            <a:endParaRPr lang="en-US" sz="2000" b="1" dirty="0" smtClean="0">
              <a:latin typeface="+mj-lt"/>
            </a:endParaRPr>
          </a:p>
          <a:p>
            <a:pPr algn="ctr"/>
            <a:r>
              <a:rPr lang="en-US" sz="2000" b="1" dirty="0" smtClean="0">
                <a:latin typeface="+mj-lt"/>
              </a:rPr>
              <a:t>for </a:t>
            </a:r>
            <a:r>
              <a:rPr lang="en-US" sz="2000" b="1" dirty="0">
                <a:latin typeface="+mj-lt"/>
              </a:rPr>
              <a:t>at least 3 months.</a:t>
            </a:r>
          </a:p>
        </p:txBody>
      </p:sp>
    </p:spTree>
    <p:extLst>
      <p:ext uri="{BB962C8B-B14F-4D97-AF65-F5344CB8AC3E}">
        <p14:creationId xmlns:p14="http://schemas.microsoft.com/office/powerpoint/2010/main" val="356116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8768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You are invited to do an assessment of your business, on line, absolutely </a:t>
            </a:r>
            <a:r>
              <a:rPr lang="en-US" altLang="en-US" b="1" u="sng" dirty="0" smtClean="0">
                <a:latin typeface="+mj-lt"/>
              </a:rPr>
              <a:t>free</a:t>
            </a:r>
            <a:endParaRPr lang="en-US" altLang="en-US" b="1" dirty="0" smtClean="0">
              <a:latin typeface="+mj-lt"/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The total time it will take is about 15 minutes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We will also provide a </a:t>
            </a:r>
            <a:r>
              <a:rPr lang="en-US" altLang="en-US" b="1" u="sng" dirty="0" smtClean="0">
                <a:latin typeface="+mj-lt"/>
              </a:rPr>
              <a:t>free</a:t>
            </a:r>
            <a:r>
              <a:rPr lang="en-US" altLang="en-US" b="1" dirty="0" smtClean="0">
                <a:latin typeface="+mj-lt"/>
              </a:rPr>
              <a:t> Opinion of Value for your business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Complete the contact form and give it to me at the end of this presentation</a:t>
            </a:r>
            <a:endParaRPr lang="en-US" altLang="en-US" b="1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12359"/>
            <a:ext cx="8229600" cy="787841"/>
          </a:xfrm>
        </p:spPr>
        <p:txBody>
          <a:bodyPr/>
          <a:lstStyle/>
          <a:p>
            <a:r>
              <a:rPr lang="en-US" b="1" dirty="0" smtClean="0"/>
              <a:t>Assessment—Our Gift to You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782196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6002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77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19050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You will also receive an hour of free consulting on your Value Builder results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b="1" dirty="0"/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12359"/>
            <a:ext cx="8229600" cy="787841"/>
          </a:xfrm>
        </p:spPr>
        <p:txBody>
          <a:bodyPr/>
          <a:lstStyle/>
          <a:p>
            <a:r>
              <a:rPr lang="en-US" b="1" dirty="0" smtClean="0"/>
              <a:t>Assessment—Our Gift to You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782196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6002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383280"/>
            <a:ext cx="4724400" cy="271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37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9199"/>
            <a:ext cx="1524000" cy="1251000"/>
          </a:xfrm>
          <a:prstGeom prst="rect">
            <a:avLst/>
          </a:prstGeom>
        </p:spPr>
      </p:pic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629400" cy="1447800"/>
          </a:xfrm>
        </p:spPr>
        <p:txBody>
          <a:bodyPr>
            <a:normAutofit fontScale="625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en-US" sz="2000" b="1" dirty="0" smtClean="0">
                <a:solidFill>
                  <a:schemeClr val="tx1"/>
                </a:solidFill>
                <a:latin typeface="+mj-lt"/>
              </a:rPr>
              <a:t>A Presentation By</a:t>
            </a:r>
          </a:p>
          <a:p>
            <a:r>
              <a:rPr lang="en-US" altLang="en-US" sz="4000" b="1" dirty="0" smtClean="0">
                <a:solidFill>
                  <a:schemeClr val="tx1"/>
                </a:solidFill>
                <a:latin typeface="+mj-lt"/>
              </a:rPr>
              <a:t>Benchmark Business Group</a:t>
            </a:r>
          </a:p>
          <a:p>
            <a:r>
              <a:rPr lang="en-US" altLang="en-US" b="1" dirty="0" smtClean="0">
                <a:solidFill>
                  <a:schemeClr val="tx1"/>
                </a:solidFill>
                <a:latin typeface="+mj-lt"/>
                <a:hlinkClick r:id="rId4"/>
              </a:rPr>
              <a:t>BenchmarkBusinessGroup.com</a:t>
            </a:r>
            <a:endParaRPr lang="en-US" altLang="en-US" b="1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altLang="en-US" sz="4000" b="1" dirty="0" smtClean="0">
                <a:solidFill>
                  <a:schemeClr val="tx1"/>
                </a:solidFill>
                <a:latin typeface="+mj-lt"/>
              </a:rPr>
              <a:t>515-288-6984</a:t>
            </a:r>
          </a:p>
          <a:p>
            <a:endParaRPr lang="en-US" alt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22016" y="484387"/>
            <a:ext cx="7269584" cy="210312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22016" y="704088"/>
            <a:ext cx="7269584" cy="210312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722016" y="914400"/>
            <a:ext cx="7269584" cy="21031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2438399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en-US" sz="5400" dirty="0" smtClean="0"/>
              <a:t>Some Thoughts About Succession Planning and “Option” Strategies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2367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996" y="4863968"/>
            <a:ext cx="1739004" cy="1079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782196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The “RIGHT” Time</a:t>
            </a:r>
          </a:p>
        </p:txBody>
      </p:sp>
      <p:sp>
        <p:nvSpPr>
          <p:cNvPr id="16" name="Rectangle 15"/>
          <p:cNvSpPr/>
          <p:nvPr/>
        </p:nvSpPr>
        <p:spPr>
          <a:xfrm flipV="1">
            <a:off x="884639" y="16002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2057400"/>
            <a:ext cx="371058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“The best time to plant a tree is twenty years ago; the second best time is now.”</a:t>
            </a:r>
            <a:r>
              <a:rPr lang="en-US" sz="4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+mj-lt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~ancient proverb</a:t>
            </a: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t 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time is  now.”  </a:t>
            </a:r>
            <a:r>
              <a:rPr lang="en-US" sz="1400" dirty="0">
                <a:solidFill>
                  <a:schemeClr val="tx2"/>
                </a:solidFill>
                <a:latin typeface="+mj-lt"/>
              </a:rPr>
              <a:t>--ancient proverb</a:t>
            </a:r>
            <a:endParaRPr lang="en-US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784" y="2057400"/>
            <a:ext cx="2932416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109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8768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Having a clear vision for your life after the business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Having a clear vision for the business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Having a clear strategy for growth of the business—products and markets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Getting your financial house in order—clean and current</a:t>
            </a:r>
            <a:endParaRPr lang="en-US" altLang="en-US" b="1" dirty="0"/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12359"/>
            <a:ext cx="8229600" cy="787841"/>
          </a:xfrm>
        </p:spPr>
        <p:txBody>
          <a:bodyPr/>
          <a:lstStyle/>
          <a:p>
            <a:r>
              <a:rPr lang="en-US" b="1" dirty="0" smtClean="0"/>
              <a:t>Key Considerations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782196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6002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97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8768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Knowing your business’ value and why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Creating turn-key systems and processes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Limiting owner dependency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Having robust personnel succession strategies—position descriptions, operating systems, training, recruiting systems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b="1" dirty="0"/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12359"/>
            <a:ext cx="8229600" cy="787841"/>
          </a:xfrm>
        </p:spPr>
        <p:txBody>
          <a:bodyPr/>
          <a:lstStyle/>
          <a:p>
            <a:r>
              <a:rPr lang="en-US" b="1" dirty="0" smtClean="0"/>
              <a:t>Key Considerations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782196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6002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3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9796"/>
            <a:ext cx="8229600" cy="1122804"/>
          </a:xfrm>
        </p:spPr>
        <p:txBody>
          <a:bodyPr/>
          <a:lstStyle/>
          <a:p>
            <a:r>
              <a:rPr lang="en-US" b="1" dirty="0" smtClean="0"/>
              <a:t>Our Focus Today</a:t>
            </a:r>
            <a:endParaRPr lang="en-US" alt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7526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2" name="Rectangle 3"/>
          <p:cNvSpPr txBox="1">
            <a:spLocks/>
          </p:cNvSpPr>
          <p:nvPr/>
        </p:nvSpPr>
        <p:spPr>
          <a:xfrm>
            <a:off x="778042" y="6176211"/>
            <a:ext cx="79248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55AC"/>
              </a:buClr>
              <a:buFont typeface="Wingdings" panose="05000000000000000000" pitchFamily="2" charset="2"/>
              <a:buChar char="Ø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AC8400"/>
              </a:buClr>
              <a:buFont typeface="Wingdings" panose="05000000000000000000" pitchFamily="2" charset="2"/>
              <a:buChar char="§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90000"/>
              </a:lnSpc>
              <a:buClr>
                <a:srgbClr val="0055AC"/>
              </a:buClr>
              <a:buFont typeface="Wingdings" panose="05000000000000000000" pitchFamily="2" charset="2"/>
              <a:buChar char="Ø"/>
            </a:pPr>
            <a:endParaRPr lang="en-US" altLang="en-US" sz="2400" dirty="0" smtClean="0">
              <a:solidFill>
                <a:srgbClr val="000000"/>
              </a:solidFill>
            </a:endParaRPr>
          </a:p>
          <a:p>
            <a:pPr marL="342900" indent="-342900">
              <a:lnSpc>
                <a:spcPct val="90000"/>
              </a:lnSpc>
              <a:buClr>
                <a:srgbClr val="0055AC"/>
              </a:buClr>
              <a:buFont typeface="Wingdings" panose="05000000000000000000" pitchFamily="2" charset="2"/>
              <a:buChar char="Ø"/>
            </a:pPr>
            <a:endParaRPr lang="en-US" alt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685800" y="2121932"/>
            <a:ext cx="7620000" cy="30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55AC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altLang="en-US" sz="3200" b="1" dirty="0" smtClean="0">
                <a:latin typeface="+mj-lt"/>
              </a:rPr>
              <a:t>The great majority of businesses are not worth what their owners hope to get, or are completely unsaleable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55AC"/>
              </a:buClr>
              <a:buSzPct val="95000"/>
              <a:buFont typeface="Arial" panose="020B0604020202020204" pitchFamily="34" charset="0"/>
              <a:buChar char="•"/>
            </a:pPr>
            <a:endParaRPr lang="en-US" altLang="en-US" sz="1000" b="1" dirty="0" smtClean="0">
              <a:latin typeface="+mj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55AC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altLang="en-US" sz="3200" b="1" dirty="0" smtClean="0">
                <a:latin typeface="+mj-lt"/>
              </a:rPr>
              <a:t>The reasons are unmistakable, but owners continue to do the same thing and expect different results  </a:t>
            </a:r>
            <a:endParaRPr lang="en-US" altLang="en-US" sz="3200" b="1" dirty="0">
              <a:latin typeface="+mj-lt"/>
            </a:endParaRP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-533400" y="7239000"/>
            <a:ext cx="26161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rgbClr val="0055AC"/>
              </a:buClr>
              <a:buSzPct val="95000"/>
            </a:pPr>
            <a:r>
              <a:rPr lang="en-US" altLang="en-US" sz="2400" dirty="0" smtClean="0">
                <a:solidFill>
                  <a:srgbClr val="000000"/>
                </a:solidFill>
                <a:latin typeface="Constantia" pitchFamily="18" charset="0"/>
              </a:rPr>
              <a:t> </a:t>
            </a:r>
            <a:endParaRPr lang="en-US" altLang="en-US" sz="2400" dirty="0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04686" y="2100387"/>
            <a:ext cx="70103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smtClean="0"/>
              <a:t> </a:t>
            </a:r>
            <a:endParaRPr lang="en-US" altLang="en-US" sz="2800" b="1" dirty="0"/>
          </a:p>
        </p:txBody>
      </p:sp>
      <p:sp>
        <p:nvSpPr>
          <p:cNvPr id="13" name="Rectangle 12"/>
          <p:cNvSpPr/>
          <p:nvPr/>
        </p:nvSpPr>
        <p:spPr>
          <a:xfrm flipV="1">
            <a:off x="884639" y="16002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3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8768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Third party sale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Internal sale/transfer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Shut the door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Estate sale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b="1" dirty="0"/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12359"/>
            <a:ext cx="8229600" cy="787841"/>
          </a:xfrm>
        </p:spPr>
        <p:txBody>
          <a:bodyPr/>
          <a:lstStyle/>
          <a:p>
            <a:r>
              <a:rPr lang="en-US" b="1" dirty="0" smtClean="0"/>
              <a:t>Exit (Option) Strategies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782196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6002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54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altLang="en-US" b="1" dirty="0" smtClean="0">
                <a:latin typeface="+mj-lt"/>
              </a:rPr>
              <a:t>Third Party Sale—Key Considerations: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Confidentiality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Deal team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Proper valuation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Qualifying buyers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Marketing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Length of time to sell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Financing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Tax issues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b="1" dirty="0"/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12359"/>
            <a:ext cx="8229600" cy="787841"/>
          </a:xfrm>
        </p:spPr>
        <p:txBody>
          <a:bodyPr/>
          <a:lstStyle/>
          <a:p>
            <a:r>
              <a:rPr lang="en-US" b="1" dirty="0" smtClean="0"/>
              <a:t>Exit (Option) Strategies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782196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6002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9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876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altLang="en-US" b="1" dirty="0" smtClean="0">
                <a:latin typeface="+mj-lt"/>
              </a:rPr>
              <a:t>Internal Sale/Transfer—Considerations: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Capability of buyer(s) to assume ownership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Confidentiality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Deal financing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Valuation issues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Risks to be aware of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b="1" dirty="0"/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12359"/>
            <a:ext cx="8229600" cy="787841"/>
          </a:xfrm>
        </p:spPr>
        <p:txBody>
          <a:bodyPr/>
          <a:lstStyle/>
          <a:p>
            <a:r>
              <a:rPr lang="en-US" b="1" dirty="0" smtClean="0"/>
              <a:t>Exit (Option) Strategies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782196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6002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72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782196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Some Final Advice</a:t>
            </a:r>
          </a:p>
        </p:txBody>
      </p:sp>
      <p:sp>
        <p:nvSpPr>
          <p:cNvPr id="16" name="Rectangle 15"/>
          <p:cNvSpPr/>
          <p:nvPr/>
        </p:nvSpPr>
        <p:spPr>
          <a:xfrm flipV="1">
            <a:off x="884639" y="16002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3"/>
          <p:cNvSpPr txBox="1">
            <a:spLocks/>
          </p:cNvSpPr>
          <p:nvPr/>
        </p:nvSpPr>
        <p:spPr>
          <a:xfrm>
            <a:off x="884638" y="1935163"/>
            <a:ext cx="7421161" cy="4389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55AC"/>
              </a:buClr>
              <a:buFont typeface="Wingdings" panose="05000000000000000000" pitchFamily="2" charset="2"/>
              <a:buChar char="Ø"/>
              <a:defRPr sz="28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AC8400"/>
              </a:buClr>
              <a:buFont typeface="Wingdings" panose="05000000000000000000" pitchFamily="2" charset="2"/>
              <a:buChar char="§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Work ON your business, not just IN it</a:t>
            </a:r>
          </a:p>
          <a:p>
            <a:pPr marL="457200" indent="-457200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Processes and People are your most valuable assets</a:t>
            </a:r>
          </a:p>
          <a:p>
            <a:pPr marL="457200" indent="-457200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Invest wisely in your business</a:t>
            </a:r>
          </a:p>
          <a:p>
            <a:pPr marL="457200" indent="-457200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Run your business like you are going to  keep it until you get the check!</a:t>
            </a:r>
          </a:p>
          <a:p>
            <a:pPr marL="457200" indent="-457200"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Start getting it ready for sale or other transfer NOW.</a:t>
            </a:r>
          </a:p>
          <a:p>
            <a:pPr marL="365760" lvl="1" indent="0">
              <a:spcBef>
                <a:spcPts val="1200"/>
              </a:spcBef>
              <a:buSzPct val="70000"/>
              <a:buNone/>
            </a:pPr>
            <a:endParaRPr lang="en-US" alt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48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9199"/>
            <a:ext cx="1524000" cy="1251000"/>
          </a:xfrm>
          <a:prstGeom prst="rect">
            <a:avLst/>
          </a:prstGeom>
        </p:spPr>
      </p:pic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629400" cy="1447800"/>
          </a:xfrm>
        </p:spPr>
        <p:txBody>
          <a:bodyPr>
            <a:normAutofit fontScale="625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en-US" sz="2000" b="1" dirty="0" smtClean="0">
                <a:solidFill>
                  <a:schemeClr val="tx1"/>
                </a:solidFill>
                <a:latin typeface="+mj-lt"/>
              </a:rPr>
              <a:t>A Presentation By</a:t>
            </a:r>
          </a:p>
          <a:p>
            <a:r>
              <a:rPr lang="en-US" altLang="en-US" sz="4000" b="1" dirty="0" smtClean="0">
                <a:solidFill>
                  <a:schemeClr val="tx1"/>
                </a:solidFill>
                <a:latin typeface="+mj-lt"/>
              </a:rPr>
              <a:t>Benchmark Business Group</a:t>
            </a:r>
          </a:p>
          <a:p>
            <a:r>
              <a:rPr lang="en-US" altLang="en-US" b="1" dirty="0" smtClean="0">
                <a:solidFill>
                  <a:schemeClr val="tx1"/>
                </a:solidFill>
                <a:latin typeface="+mj-lt"/>
                <a:hlinkClick r:id="rId4"/>
              </a:rPr>
              <a:t>BenchmarkBusinessGroup.com</a:t>
            </a:r>
            <a:endParaRPr lang="en-US" altLang="en-US" b="1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altLang="en-US" sz="4000" b="1" dirty="0" smtClean="0">
                <a:solidFill>
                  <a:schemeClr val="tx1"/>
                </a:solidFill>
                <a:latin typeface="+mj-lt"/>
              </a:rPr>
              <a:t>515-288-6984</a:t>
            </a:r>
          </a:p>
          <a:p>
            <a:endParaRPr lang="en-US" alt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22016" y="484387"/>
            <a:ext cx="7269584" cy="210312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22016" y="704088"/>
            <a:ext cx="7269584" cy="210312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722016" y="914400"/>
            <a:ext cx="7269584" cy="21031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2438399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b="1" dirty="0" smtClean="0"/>
              <a:t> </a:t>
            </a:r>
            <a:r>
              <a:rPr lang="en-US" sz="6000" b="1" dirty="0" smtClean="0"/>
              <a:t>Questions?</a:t>
            </a:r>
            <a:r>
              <a:rPr lang="en-US" altLang="en-US" sz="6000" dirty="0" smtClean="0">
                <a:solidFill>
                  <a:srgbClr val="DBF5F9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en-US" altLang="en-US" sz="6000" dirty="0" smtClean="0">
                <a:solidFill>
                  <a:srgbClr val="DBF5F9"/>
                </a:solidFill>
                <a:latin typeface="Arial" charset="0"/>
                <a:ea typeface="+mn-ea"/>
                <a:cs typeface="Arial" charset="0"/>
              </a:rPr>
            </a:br>
            <a:r>
              <a:rPr lang="en-US" altLang="en-US" sz="2200" dirty="0" smtClean="0">
                <a:solidFill>
                  <a:srgbClr val="DBF5F9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en-US" altLang="en-US" sz="2200" dirty="0" smtClean="0">
                <a:solidFill>
                  <a:srgbClr val="DBF5F9"/>
                </a:solidFill>
                <a:latin typeface="Arial" charset="0"/>
                <a:ea typeface="+mn-ea"/>
                <a:cs typeface="Arial" charset="0"/>
              </a:rPr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5038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4446" y="914400"/>
            <a:ext cx="8229600" cy="533400"/>
          </a:xfrm>
        </p:spPr>
        <p:txBody>
          <a:bodyPr>
            <a:noAutofit/>
          </a:bodyPr>
          <a:lstStyle/>
          <a:p>
            <a:r>
              <a:rPr lang="en-US" b="1" dirty="0" smtClean="0"/>
              <a:t> Our Focus Today</a:t>
            </a:r>
            <a:endParaRPr lang="en-US" alt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838200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6764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2190214"/>
            <a:ext cx="8305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altLang="en-US" sz="3200" b="1" dirty="0" smtClean="0">
                <a:latin typeface="+mj-lt"/>
              </a:rPr>
              <a:t>35% of small business owners are wholly relying on selling their business to fund retirement</a:t>
            </a:r>
          </a:p>
          <a:p>
            <a:pPr marL="457200" lvl="0" indent="-45720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95000"/>
              <a:buFont typeface="Arial" panose="020B0604020202020204" pitchFamily="34" charset="0"/>
              <a:buChar char="•"/>
            </a:pPr>
            <a:endParaRPr lang="en-US" altLang="en-US" sz="1000" b="1" dirty="0" smtClean="0">
              <a:latin typeface="+mj-lt"/>
            </a:endParaRPr>
          </a:p>
          <a:p>
            <a:pPr marL="457200" lvl="0" indent="-45720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altLang="en-US" sz="3200" b="1" dirty="0" smtClean="0">
                <a:latin typeface="+mj-lt"/>
              </a:rPr>
              <a:t>Over 2/3’s have no idea what their business is worth to a buyer</a:t>
            </a:r>
          </a:p>
          <a:p>
            <a:pPr marL="457200" lvl="0" indent="-45720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95000"/>
              <a:buFont typeface="Arial" panose="020B0604020202020204" pitchFamily="34" charset="0"/>
              <a:buChar char="•"/>
            </a:pP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431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2364"/>
            <a:ext cx="8229600" cy="997836"/>
          </a:xfrm>
        </p:spPr>
        <p:txBody>
          <a:bodyPr>
            <a:noAutofit/>
          </a:bodyPr>
          <a:lstStyle/>
          <a:p>
            <a:r>
              <a:rPr lang="en-US" b="1" dirty="0" smtClean="0"/>
              <a:t>The Eight Drivers of Value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>
            <a:normAutofit/>
          </a:bodyPr>
          <a:lstStyle/>
          <a:p>
            <a:pPr marL="742950" lvl="0" indent="-742950" eaLnBrk="0" fontAlgn="base" hangingPunct="0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95000"/>
              <a:buAutoNum type="arabicPeriod"/>
            </a:pPr>
            <a:r>
              <a:rPr lang="en-US" altLang="en-US" sz="4000" b="1" dirty="0" smtClean="0">
                <a:latin typeface="+mj-lt"/>
              </a:rPr>
              <a:t>The Switzerland Structure</a:t>
            </a:r>
          </a:p>
          <a:p>
            <a:pPr marL="742950" lvl="0" indent="-742950" eaLnBrk="0" fontAlgn="base" hangingPunct="0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95000"/>
              <a:buAutoNum type="arabicPeriod"/>
            </a:pPr>
            <a:r>
              <a:rPr lang="en-US" altLang="en-US" sz="4000" b="1" dirty="0" smtClean="0">
                <a:latin typeface="+mj-lt"/>
              </a:rPr>
              <a:t>Financial Performance</a:t>
            </a:r>
          </a:p>
          <a:p>
            <a:pPr marL="742950" lvl="0" indent="-742950" eaLnBrk="0" fontAlgn="base" hangingPunct="0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95000"/>
              <a:buAutoNum type="arabicPeriod"/>
            </a:pPr>
            <a:r>
              <a:rPr lang="en-US" altLang="en-US" sz="4000" b="1" dirty="0" smtClean="0">
                <a:latin typeface="+mj-lt"/>
              </a:rPr>
              <a:t>Growth Potential</a:t>
            </a:r>
          </a:p>
          <a:p>
            <a:pPr marL="742950" lvl="0" indent="-742950" eaLnBrk="0" fontAlgn="base" hangingPunct="0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95000"/>
              <a:buAutoNum type="arabicPeriod"/>
            </a:pPr>
            <a:r>
              <a:rPr lang="en-US" altLang="en-US" sz="4000" b="1" dirty="0" smtClean="0">
                <a:latin typeface="+mj-lt"/>
              </a:rPr>
              <a:t>The Valuation Teeter Totter</a:t>
            </a:r>
            <a:endParaRPr lang="en-US" altLang="en-US" sz="4000" b="1" dirty="0">
              <a:latin typeface="+mj-lt"/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2743200" y="795912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648968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86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2364"/>
            <a:ext cx="8229600" cy="997836"/>
          </a:xfrm>
        </p:spPr>
        <p:txBody>
          <a:bodyPr>
            <a:noAutofit/>
          </a:bodyPr>
          <a:lstStyle/>
          <a:p>
            <a:r>
              <a:rPr lang="en-US" b="1" dirty="0" smtClean="0"/>
              <a:t>The Eight Drivers of Value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029200"/>
          </a:xfrm>
        </p:spPr>
        <p:txBody>
          <a:bodyPr>
            <a:normAutofit/>
          </a:bodyPr>
          <a:lstStyle/>
          <a:p>
            <a:pPr marL="742950" lvl="0" indent="-742950" eaLnBrk="0" fontAlgn="base" hangingPunct="0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95000"/>
              <a:buAutoNum type="arabicPeriod" startAt="5"/>
            </a:pPr>
            <a:r>
              <a:rPr lang="en-US" altLang="en-US" sz="4000" b="1" dirty="0" smtClean="0">
                <a:latin typeface="+mj-lt"/>
              </a:rPr>
              <a:t>Recurring Revenue</a:t>
            </a:r>
          </a:p>
          <a:p>
            <a:pPr marL="742950" lvl="0" indent="-742950" eaLnBrk="0" fontAlgn="base" hangingPunct="0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95000"/>
              <a:buAutoNum type="arabicPeriod" startAt="5"/>
            </a:pPr>
            <a:r>
              <a:rPr lang="en-US" altLang="en-US" sz="4000" b="1" dirty="0" smtClean="0">
                <a:latin typeface="+mj-lt"/>
              </a:rPr>
              <a:t>Monopoly Control</a:t>
            </a:r>
          </a:p>
          <a:p>
            <a:pPr marL="742950" lvl="0" indent="-742950" eaLnBrk="0" fontAlgn="base" hangingPunct="0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95000"/>
              <a:buAutoNum type="arabicPeriod" startAt="5"/>
            </a:pPr>
            <a:r>
              <a:rPr lang="en-US" altLang="en-US" sz="4000" b="1" dirty="0" smtClean="0">
                <a:latin typeface="+mj-lt"/>
              </a:rPr>
              <a:t>Customer Satisfaction</a:t>
            </a:r>
          </a:p>
          <a:p>
            <a:pPr marL="742950" lvl="0" indent="-742950" eaLnBrk="0" fontAlgn="base" hangingPunct="0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95000"/>
              <a:buAutoNum type="arabicPeriod" startAt="5"/>
            </a:pPr>
            <a:r>
              <a:rPr lang="en-US" altLang="en-US" sz="4000" b="1" dirty="0" smtClean="0">
                <a:latin typeface="+mj-lt"/>
              </a:rPr>
              <a:t>Hub &amp; Spoke</a:t>
            </a:r>
          </a:p>
          <a:p>
            <a:pPr lvl="0" eaLnBrk="0" fontAlgn="base" hangingPunct="0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>
                <a:schemeClr val="accent4"/>
              </a:buClr>
              <a:buSzPct val="95000"/>
            </a:pPr>
            <a:endParaRPr lang="en-US" altLang="en-US" sz="4000" b="1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1749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2743200" y="795912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648968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27432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9943" y="659959"/>
            <a:ext cx="8229600" cy="787841"/>
          </a:xfrm>
        </p:spPr>
        <p:txBody>
          <a:bodyPr/>
          <a:lstStyle/>
          <a:p>
            <a:r>
              <a:rPr lang="en-US" b="1" dirty="0" smtClean="0"/>
              <a:t>The Switzerland Structure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43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b="1" dirty="0" smtClean="0">
                <a:latin typeface="+mj-lt"/>
              </a:rPr>
              <a:t>The Problem: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Aging customer base</a:t>
            </a: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Too few customers/revenue source concentration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b="1" dirty="0" smtClean="0">
                <a:latin typeface="+mj-lt"/>
              </a:rPr>
              <a:t>Employees have operating knowledge in their heads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en-US" altLang="en-US" b="1" dirty="0"/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2142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782196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4478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501914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The dependency your business has on three sectors: </a:t>
            </a:r>
            <a:r>
              <a:rPr lang="en-US" sz="2000" b="1" dirty="0" smtClean="0">
                <a:latin typeface="+mj-lt"/>
              </a:rPr>
              <a:t>Customers, </a:t>
            </a:r>
            <a:r>
              <a:rPr lang="en-US" sz="2000" b="1" dirty="0">
                <a:latin typeface="+mj-lt"/>
              </a:rPr>
              <a:t>Employees, and Vendors.</a:t>
            </a:r>
          </a:p>
        </p:txBody>
      </p:sp>
    </p:spTree>
    <p:extLst>
      <p:ext uri="{BB962C8B-B14F-4D97-AF65-F5344CB8AC3E}">
        <p14:creationId xmlns:p14="http://schemas.microsoft.com/office/powerpoint/2010/main" val="85203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9943" y="659959"/>
            <a:ext cx="8229600" cy="787841"/>
          </a:xfrm>
        </p:spPr>
        <p:txBody>
          <a:bodyPr/>
          <a:lstStyle/>
          <a:p>
            <a:r>
              <a:rPr lang="en-US" b="1" dirty="0" smtClean="0"/>
              <a:t>The Switzerland Structure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133600"/>
            <a:ext cx="8691390" cy="4876800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500" b="1" dirty="0" smtClean="0">
                <a:latin typeface="+mj-lt"/>
              </a:rPr>
              <a:t>Turnover is expensive and disruptive</a:t>
            </a: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500" b="1" dirty="0" smtClean="0">
                <a:latin typeface="+mj-lt"/>
              </a:rPr>
              <a:t>No clear succession strategy for key people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500" b="1" dirty="0" smtClean="0">
                <a:latin typeface="+mj-lt"/>
              </a:rPr>
              <a:t>Few supplier alternatives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500" b="1" dirty="0" smtClean="0">
                <a:latin typeface="+mj-lt"/>
              </a:rPr>
              <a:t>No transferable supplier arrangements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500" b="1" dirty="0" smtClean="0">
                <a:latin typeface="+mj-lt"/>
              </a:rPr>
              <a:t>Supplier credit is relationship dependent</a:t>
            </a:r>
            <a:endParaRPr lang="en-US" altLang="en-US" sz="3500" b="1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2142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782196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4478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1501914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The dependency your business has on three sectors: </a:t>
            </a:r>
            <a:r>
              <a:rPr lang="en-US" sz="2000" b="1" dirty="0" smtClean="0">
                <a:latin typeface="+mj-lt"/>
              </a:rPr>
              <a:t>Customers, </a:t>
            </a:r>
            <a:r>
              <a:rPr lang="en-US" sz="2000" b="1" dirty="0">
                <a:latin typeface="+mj-lt"/>
              </a:rPr>
              <a:t>Employees, and Vendors.</a:t>
            </a:r>
          </a:p>
        </p:txBody>
      </p:sp>
    </p:spTree>
    <p:extLst>
      <p:ext uri="{BB962C8B-B14F-4D97-AF65-F5344CB8AC3E}">
        <p14:creationId xmlns:p14="http://schemas.microsoft.com/office/powerpoint/2010/main" val="189852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9943" y="659959"/>
            <a:ext cx="8229600" cy="787841"/>
          </a:xfrm>
        </p:spPr>
        <p:txBody>
          <a:bodyPr/>
          <a:lstStyle/>
          <a:p>
            <a:r>
              <a:rPr lang="en-US" b="1" dirty="0" smtClean="0"/>
              <a:t>The Switzerland Structure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362200"/>
            <a:ext cx="8458200" cy="48768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en-US" sz="3600" b="1" dirty="0" smtClean="0">
                <a:latin typeface="+mj-lt"/>
              </a:rPr>
              <a:t>The Solution: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>
                <a:latin typeface="+mj-lt"/>
              </a:rPr>
              <a:t>R</a:t>
            </a:r>
            <a:r>
              <a:rPr lang="en-US" altLang="en-US" sz="3600" b="1" dirty="0" smtClean="0">
                <a:latin typeface="+mj-lt"/>
              </a:rPr>
              <a:t>educe dependence on key customers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Reduce dependence on key employees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latin typeface="+mj-lt"/>
              </a:rPr>
              <a:t>Reduce dependence on key suppliers</a:t>
            </a:r>
            <a:endParaRPr lang="en-US" altLang="en-US" sz="3600" b="1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76200"/>
            <a:ext cx="9144000" cy="152400"/>
          </a:xfrm>
          <a:prstGeom prst="rect">
            <a:avLst/>
          </a:prstGeom>
          <a:solidFill>
            <a:srgbClr val="0055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-2754" y="272142"/>
            <a:ext cx="9144000" cy="152400"/>
          </a:xfrm>
          <a:prstGeom prst="rect">
            <a:avLst/>
          </a:prstGeom>
          <a:solidFill>
            <a:srgbClr val="7FA9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0" y="477397"/>
            <a:ext cx="9144000" cy="152400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457200" y="782196"/>
            <a:ext cx="8229600" cy="81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884639" y="1447800"/>
            <a:ext cx="7421161" cy="27432"/>
          </a:xfrm>
          <a:prstGeom prst="rect">
            <a:avLst/>
          </a:prstGeom>
          <a:solidFill>
            <a:srgbClr val="AC8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501914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The dependency your business has on three sectors: </a:t>
            </a:r>
            <a:r>
              <a:rPr lang="en-US" sz="2000" b="1" dirty="0" smtClean="0">
                <a:latin typeface="+mj-lt"/>
              </a:rPr>
              <a:t>Customers, </a:t>
            </a:r>
            <a:r>
              <a:rPr lang="en-US" sz="2000" b="1" dirty="0">
                <a:latin typeface="+mj-lt"/>
              </a:rPr>
              <a:t>Employees, and Vendors.</a:t>
            </a:r>
          </a:p>
        </p:txBody>
      </p:sp>
    </p:spTree>
    <p:extLst>
      <p:ext uri="{BB962C8B-B14F-4D97-AF65-F5344CB8AC3E}">
        <p14:creationId xmlns:p14="http://schemas.microsoft.com/office/powerpoint/2010/main" val="207998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BBG Template">
  <a:themeElements>
    <a:clrScheme name="BBG">
      <a:dk1>
        <a:srgbClr val="00558C"/>
      </a:dk1>
      <a:lt1>
        <a:srgbClr val="FFFFFF"/>
      </a:lt1>
      <a:dk2>
        <a:srgbClr val="FFFFFF"/>
      </a:dk2>
      <a:lt2>
        <a:srgbClr val="7FA9AE"/>
      </a:lt2>
      <a:accent1>
        <a:srgbClr val="00558C"/>
      </a:accent1>
      <a:accent2>
        <a:srgbClr val="7FA9AE"/>
      </a:accent2>
      <a:accent3>
        <a:srgbClr val="AC8400"/>
      </a:accent3>
      <a:accent4>
        <a:srgbClr val="002060"/>
      </a:accent4>
      <a:accent5>
        <a:srgbClr val="4BACC6"/>
      </a:accent5>
      <a:accent6>
        <a:srgbClr val="595959"/>
      </a:accent6>
      <a:hlink>
        <a:srgbClr val="00558C"/>
      </a:hlink>
      <a:folHlink>
        <a:srgbClr val="AC84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BBG">
      <a:dk1>
        <a:srgbClr val="00558C"/>
      </a:dk1>
      <a:lt1>
        <a:srgbClr val="FFFFFF"/>
      </a:lt1>
      <a:dk2>
        <a:srgbClr val="FFFFFF"/>
      </a:dk2>
      <a:lt2>
        <a:srgbClr val="7FA9AE"/>
      </a:lt2>
      <a:accent1>
        <a:srgbClr val="00558C"/>
      </a:accent1>
      <a:accent2>
        <a:srgbClr val="7FA9AE"/>
      </a:accent2>
      <a:accent3>
        <a:srgbClr val="AC8400"/>
      </a:accent3>
      <a:accent4>
        <a:srgbClr val="002060"/>
      </a:accent4>
      <a:accent5>
        <a:srgbClr val="4BACC6"/>
      </a:accent5>
      <a:accent6>
        <a:srgbClr val="595959"/>
      </a:accent6>
      <a:hlink>
        <a:srgbClr val="00558C"/>
      </a:hlink>
      <a:folHlink>
        <a:srgbClr val="AC84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BBG Template</Template>
  <TotalTime>2093</TotalTime>
  <Words>1408</Words>
  <Application>Microsoft Office PowerPoint</Application>
  <PresentationFormat>On-screen Show (4:3)</PresentationFormat>
  <Paragraphs>326</Paragraphs>
  <Slides>34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BBG Template</vt:lpstr>
      <vt:lpstr>Custom Design</vt:lpstr>
      <vt:lpstr>  The Eight Critical Drivers that Increase Company Value</vt:lpstr>
      <vt:lpstr>Our Focus Today</vt:lpstr>
      <vt:lpstr>Our Focus Today</vt:lpstr>
      <vt:lpstr> Our Focus Today</vt:lpstr>
      <vt:lpstr>The Eight Drivers of Value </vt:lpstr>
      <vt:lpstr>The Eight Drivers of Value </vt:lpstr>
      <vt:lpstr>The Switzerland Structure</vt:lpstr>
      <vt:lpstr>The Switzerland Structure</vt:lpstr>
      <vt:lpstr>The Switzerland Structure</vt:lpstr>
      <vt:lpstr>Financial Performance</vt:lpstr>
      <vt:lpstr>Financial Performance</vt:lpstr>
      <vt:lpstr>Growth Potential</vt:lpstr>
      <vt:lpstr>Growth Potential</vt:lpstr>
      <vt:lpstr>The Valuation Teeter Totter</vt:lpstr>
      <vt:lpstr>The Valuation Teeter Totter</vt:lpstr>
      <vt:lpstr>Recurring Revenue</vt:lpstr>
      <vt:lpstr>Recurring Revenue</vt:lpstr>
      <vt:lpstr>Monopoly Control</vt:lpstr>
      <vt:lpstr>Monopoly Control</vt:lpstr>
      <vt:lpstr>Customer Satisfaction</vt:lpstr>
      <vt:lpstr>Customer Satisfaction</vt:lpstr>
      <vt:lpstr>Hub &amp; Spoke</vt:lpstr>
      <vt:lpstr>Hub &amp; Spoke</vt:lpstr>
      <vt:lpstr>Assessment—Our Gift to You</vt:lpstr>
      <vt:lpstr>Assessment—Our Gift to You</vt:lpstr>
      <vt:lpstr>Some Thoughts About Succession Planning and “Option” Strategies</vt:lpstr>
      <vt:lpstr>PowerPoint Presentation</vt:lpstr>
      <vt:lpstr>Key Considerations</vt:lpstr>
      <vt:lpstr>Key Considerations</vt:lpstr>
      <vt:lpstr>Exit (Option) Strategies</vt:lpstr>
      <vt:lpstr>Exit (Option) Strategies</vt:lpstr>
      <vt:lpstr>Exit (Option) Strategies</vt:lpstr>
      <vt:lpstr>PowerPoint Presentation</vt:lpstr>
      <vt:lpstr> Questions?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Practice vs.  The Business:  A Difference That Will Change Your Life!</dc:title>
  <dc:creator>Linda Smuck</dc:creator>
  <cp:lastModifiedBy>JAN</cp:lastModifiedBy>
  <cp:revision>118</cp:revision>
  <cp:lastPrinted>2015-11-16T19:23:48Z</cp:lastPrinted>
  <dcterms:created xsi:type="dcterms:W3CDTF">2015-12-31T20:22:19Z</dcterms:created>
  <dcterms:modified xsi:type="dcterms:W3CDTF">2018-05-04T20:46:23Z</dcterms:modified>
</cp:coreProperties>
</file>