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355" r:id="rId4"/>
    <p:sldId id="373" r:id="rId5"/>
    <p:sldId id="456" r:id="rId6"/>
    <p:sldId id="440" r:id="rId7"/>
    <p:sldId id="463" r:id="rId8"/>
    <p:sldId id="441" r:id="rId9"/>
    <p:sldId id="443" r:id="rId10"/>
    <p:sldId id="442" r:id="rId11"/>
    <p:sldId id="464" r:id="rId12"/>
    <p:sldId id="447" r:id="rId13"/>
    <p:sldId id="458" r:id="rId14"/>
    <p:sldId id="459" r:id="rId15"/>
    <p:sldId id="453" r:id="rId16"/>
    <p:sldId id="460" r:id="rId17"/>
    <p:sldId id="466" r:id="rId18"/>
    <p:sldId id="465" r:id="rId19"/>
    <p:sldId id="467" r:id="rId20"/>
    <p:sldId id="462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E-Submissions By Month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Number</c:v>
                </c:pt>
              </c:strCache>
            </c:strRef>
          </c:tx>
          <c:marker>
            <c:symbol val="none"/>
          </c:marker>
          <c:cat>
            <c:numRef>
              <c:f>Sheet2!$A$3:$A$134</c:f>
              <c:numCache>
                <c:formatCode>[$-409]mmm\-yy;@</c:formatCode>
                <c:ptCount val="13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</c:numCache>
            </c:numRef>
          </c:cat>
          <c:val>
            <c:numRef>
              <c:f>Sheet2!$B$3:$B$134</c:f>
              <c:numCache>
                <c:formatCode>0</c:formatCode>
                <c:ptCount val="132"/>
                <c:pt idx="0">
                  <c:v>105</c:v>
                </c:pt>
                <c:pt idx="1">
                  <c:v>122</c:v>
                </c:pt>
                <c:pt idx="2">
                  <c:v>353</c:v>
                </c:pt>
                <c:pt idx="3">
                  <c:v>1453</c:v>
                </c:pt>
                <c:pt idx="4">
                  <c:v>878</c:v>
                </c:pt>
                <c:pt idx="5">
                  <c:v>1378</c:v>
                </c:pt>
                <c:pt idx="6">
                  <c:v>1302</c:v>
                </c:pt>
                <c:pt idx="7">
                  <c:v>1398</c:v>
                </c:pt>
                <c:pt idx="8">
                  <c:v>1233</c:v>
                </c:pt>
                <c:pt idx="9">
                  <c:v>1572</c:v>
                </c:pt>
                <c:pt idx="10">
                  <c:v>1504</c:v>
                </c:pt>
                <c:pt idx="11">
                  <c:v>1251</c:v>
                </c:pt>
                <c:pt idx="12" formatCode="General">
                  <c:v>1338</c:v>
                </c:pt>
                <c:pt idx="13" formatCode="General">
                  <c:v>1314</c:v>
                </c:pt>
                <c:pt idx="14" formatCode="General">
                  <c:v>1993</c:v>
                </c:pt>
                <c:pt idx="15" formatCode="General">
                  <c:v>2674</c:v>
                </c:pt>
                <c:pt idx="16" formatCode="General">
                  <c:v>2685</c:v>
                </c:pt>
                <c:pt idx="17" formatCode="General">
                  <c:v>2572</c:v>
                </c:pt>
                <c:pt idx="18" formatCode="General">
                  <c:v>2462</c:v>
                </c:pt>
                <c:pt idx="19" formatCode="General">
                  <c:v>2354</c:v>
                </c:pt>
                <c:pt idx="20" formatCode="General">
                  <c:v>2011</c:v>
                </c:pt>
                <c:pt idx="21" formatCode="General">
                  <c:v>2177</c:v>
                </c:pt>
                <c:pt idx="22" formatCode="General">
                  <c:v>1923</c:v>
                </c:pt>
                <c:pt idx="23" formatCode="General">
                  <c:v>2378</c:v>
                </c:pt>
                <c:pt idx="24" formatCode="General">
                  <c:v>2708</c:v>
                </c:pt>
                <c:pt idx="25" formatCode="General">
                  <c:v>5275</c:v>
                </c:pt>
                <c:pt idx="26" formatCode="General">
                  <c:v>5798</c:v>
                </c:pt>
                <c:pt idx="27" formatCode="General">
                  <c:v>6715</c:v>
                </c:pt>
                <c:pt idx="28" formatCode="General">
                  <c:v>6712</c:v>
                </c:pt>
                <c:pt idx="29" formatCode="General">
                  <c:v>7549</c:v>
                </c:pt>
                <c:pt idx="30" formatCode="General">
                  <c:v>6630</c:v>
                </c:pt>
                <c:pt idx="31" formatCode="General">
                  <c:v>5182</c:v>
                </c:pt>
                <c:pt idx="32" formatCode="General">
                  <c:v>5030</c:v>
                </c:pt>
                <c:pt idx="33" formatCode="General">
                  <c:v>4751</c:v>
                </c:pt>
                <c:pt idx="34" formatCode="General">
                  <c:v>4756</c:v>
                </c:pt>
                <c:pt idx="35" formatCode="General">
                  <c:v>3575</c:v>
                </c:pt>
                <c:pt idx="36" formatCode="General">
                  <c:v>4248</c:v>
                </c:pt>
                <c:pt idx="37" formatCode="General">
                  <c:v>5156</c:v>
                </c:pt>
                <c:pt idx="38" formatCode="General">
                  <c:v>4726</c:v>
                </c:pt>
                <c:pt idx="39" formatCode="General">
                  <c:v>5360</c:v>
                </c:pt>
                <c:pt idx="40" formatCode="General">
                  <c:v>5379</c:v>
                </c:pt>
                <c:pt idx="41" formatCode="General">
                  <c:v>5423</c:v>
                </c:pt>
                <c:pt idx="42" formatCode="General">
                  <c:v>5190</c:v>
                </c:pt>
                <c:pt idx="43" formatCode="General">
                  <c:v>6585</c:v>
                </c:pt>
                <c:pt idx="44" formatCode="General">
                  <c:v>7958</c:v>
                </c:pt>
                <c:pt idx="45" formatCode="General">
                  <c:v>7898</c:v>
                </c:pt>
                <c:pt idx="46" formatCode="General">
                  <c:v>8681</c:v>
                </c:pt>
                <c:pt idx="47" formatCode="General">
                  <c:v>9206</c:v>
                </c:pt>
                <c:pt idx="48" formatCode="General">
                  <c:v>7935</c:v>
                </c:pt>
                <c:pt idx="49" formatCode="General">
                  <c:v>6058</c:v>
                </c:pt>
                <c:pt idx="50" formatCode="General">
                  <c:v>6885</c:v>
                </c:pt>
                <c:pt idx="51" formatCode="General">
                  <c:v>5767</c:v>
                </c:pt>
                <c:pt idx="52" formatCode="General">
                  <c:v>6827</c:v>
                </c:pt>
                <c:pt idx="53" formatCode="General">
                  <c:v>7466</c:v>
                </c:pt>
                <c:pt idx="54" formatCode="General">
                  <c:v>8582</c:v>
                </c:pt>
                <c:pt idx="55" formatCode="General">
                  <c:v>8363</c:v>
                </c:pt>
                <c:pt idx="56" formatCode="General">
                  <c:v>7987</c:v>
                </c:pt>
                <c:pt idx="57" formatCode="General">
                  <c:v>10347</c:v>
                </c:pt>
                <c:pt idx="58" formatCode="General">
                  <c:v>9840</c:v>
                </c:pt>
                <c:pt idx="59" formatCode="General">
                  <c:v>11416</c:v>
                </c:pt>
                <c:pt idx="60" formatCode="General">
                  <c:v>9055</c:v>
                </c:pt>
                <c:pt idx="61" formatCode="General">
                  <c:v>9224</c:v>
                </c:pt>
                <c:pt idx="62" formatCode="General">
                  <c:v>10966</c:v>
                </c:pt>
                <c:pt idx="63" formatCode="General">
                  <c:v>10257</c:v>
                </c:pt>
                <c:pt idx="64" formatCode="General">
                  <c:v>10396</c:v>
                </c:pt>
                <c:pt idx="65" formatCode="General">
                  <c:v>9730</c:v>
                </c:pt>
                <c:pt idx="66">
                  <c:v>9651</c:v>
                </c:pt>
                <c:pt idx="67">
                  <c:v>12140</c:v>
                </c:pt>
                <c:pt idx="68">
                  <c:v>10947</c:v>
                </c:pt>
                <c:pt idx="69">
                  <c:v>14076</c:v>
                </c:pt>
                <c:pt idx="70">
                  <c:v>12331</c:v>
                </c:pt>
                <c:pt idx="71">
                  <c:v>12505</c:v>
                </c:pt>
                <c:pt idx="72">
                  <c:v>13083</c:v>
                </c:pt>
                <c:pt idx="73">
                  <c:v>11572</c:v>
                </c:pt>
                <c:pt idx="74">
                  <c:v>13509</c:v>
                </c:pt>
                <c:pt idx="75">
                  <c:v>14266</c:v>
                </c:pt>
                <c:pt idx="76">
                  <c:v>14765</c:v>
                </c:pt>
                <c:pt idx="77">
                  <c:v>14546</c:v>
                </c:pt>
                <c:pt idx="78">
                  <c:v>15391</c:v>
                </c:pt>
                <c:pt idx="79">
                  <c:v>14094</c:v>
                </c:pt>
                <c:pt idx="80">
                  <c:v>11849</c:v>
                </c:pt>
                <c:pt idx="81">
                  <c:v>13456</c:v>
                </c:pt>
                <c:pt idx="82">
                  <c:v>10128</c:v>
                </c:pt>
                <c:pt idx="83">
                  <c:v>10745</c:v>
                </c:pt>
                <c:pt idx="84" formatCode="General">
                  <c:v>10414</c:v>
                </c:pt>
                <c:pt idx="85" formatCode="General">
                  <c:v>8047</c:v>
                </c:pt>
                <c:pt idx="86" formatCode="General">
                  <c:v>8856</c:v>
                </c:pt>
                <c:pt idx="87" formatCode="General">
                  <c:v>11049</c:v>
                </c:pt>
                <c:pt idx="88" formatCode="General">
                  <c:v>11305</c:v>
                </c:pt>
                <c:pt idx="89" formatCode="General">
                  <c:v>11302</c:v>
                </c:pt>
                <c:pt idx="90" formatCode="General">
                  <c:v>11933</c:v>
                </c:pt>
                <c:pt idx="91" formatCode="General">
                  <c:v>12476</c:v>
                </c:pt>
                <c:pt idx="92" formatCode="General">
                  <c:v>12138</c:v>
                </c:pt>
                <c:pt idx="93" formatCode="General">
                  <c:v>13356</c:v>
                </c:pt>
                <c:pt idx="94" formatCode="General">
                  <c:v>10963</c:v>
                </c:pt>
                <c:pt idx="95" formatCode="General">
                  <c:v>13332</c:v>
                </c:pt>
                <c:pt idx="96" formatCode="General">
                  <c:v>11924</c:v>
                </c:pt>
                <c:pt idx="97" formatCode="General">
                  <c:v>11603</c:v>
                </c:pt>
                <c:pt idx="98" formatCode="General">
                  <c:v>15092</c:v>
                </c:pt>
                <c:pt idx="99" formatCode="General">
                  <c:v>15723</c:v>
                </c:pt>
                <c:pt idx="100" formatCode="General">
                  <c:v>15370</c:v>
                </c:pt>
                <c:pt idx="101" formatCode="General">
                  <c:v>19570</c:v>
                </c:pt>
                <c:pt idx="102" formatCode="General">
                  <c:v>18007</c:v>
                </c:pt>
                <c:pt idx="103" formatCode="General">
                  <c:v>16493</c:v>
                </c:pt>
                <c:pt idx="104" formatCode="General">
                  <c:v>16031</c:v>
                </c:pt>
                <c:pt idx="105" formatCode="General">
                  <c:v>16335</c:v>
                </c:pt>
                <c:pt idx="106" formatCode="General">
                  <c:v>14323</c:v>
                </c:pt>
                <c:pt idx="107" formatCode="General">
                  <c:v>15895</c:v>
                </c:pt>
                <c:pt idx="108" formatCode="General">
                  <c:v>14073</c:v>
                </c:pt>
                <c:pt idx="109" formatCode="General">
                  <c:v>12888</c:v>
                </c:pt>
                <c:pt idx="110" formatCode="General">
                  <c:v>15952</c:v>
                </c:pt>
                <c:pt idx="111" formatCode="General">
                  <c:v>15806</c:v>
                </c:pt>
                <c:pt idx="112" formatCode="General">
                  <c:v>18034</c:v>
                </c:pt>
                <c:pt idx="113" formatCode="General">
                  <c:v>19470</c:v>
                </c:pt>
                <c:pt idx="114" formatCode="General">
                  <c:v>16445</c:v>
                </c:pt>
                <c:pt idx="115" formatCode="General">
                  <c:v>19155</c:v>
                </c:pt>
                <c:pt idx="116" formatCode="General">
                  <c:v>18330</c:v>
                </c:pt>
                <c:pt idx="117" formatCode="General">
                  <c:v>19979</c:v>
                </c:pt>
                <c:pt idx="118" formatCode="General">
                  <c:v>18314</c:v>
                </c:pt>
                <c:pt idx="119" formatCode="General">
                  <c:v>18822</c:v>
                </c:pt>
                <c:pt idx="120" formatCode="General">
                  <c:v>17304</c:v>
                </c:pt>
                <c:pt idx="121" formatCode="General">
                  <c:v>14505</c:v>
                </c:pt>
                <c:pt idx="122" formatCode="General">
                  <c:v>18006</c:v>
                </c:pt>
                <c:pt idx="123" formatCode="General">
                  <c:v>16843</c:v>
                </c:pt>
                <c:pt idx="124" formatCode="General">
                  <c:v>19677</c:v>
                </c:pt>
                <c:pt idx="125" formatCode="General">
                  <c:v>21883</c:v>
                </c:pt>
                <c:pt idx="126" formatCode="General">
                  <c:v>18751</c:v>
                </c:pt>
                <c:pt idx="127" formatCode="General">
                  <c:v>20838</c:v>
                </c:pt>
                <c:pt idx="128" formatCode="General">
                  <c:v>18397</c:v>
                </c:pt>
                <c:pt idx="129" formatCode="General">
                  <c:v>19962</c:v>
                </c:pt>
                <c:pt idx="130" formatCode="General">
                  <c:v>18919</c:v>
                </c:pt>
                <c:pt idx="131" formatCode="General">
                  <c:v>19047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45-4049-9AAD-6A19152E9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002040"/>
        <c:axId val="275002432"/>
      </c:lineChart>
      <c:dateAx>
        <c:axId val="2750020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275002432"/>
        <c:crosses val="autoZero"/>
        <c:auto val="1"/>
        <c:lblOffset val="100"/>
        <c:baseTimeUnit val="months"/>
      </c:dateAx>
      <c:valAx>
        <c:axId val="2750024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75002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55" cy="465528"/>
          </a:xfrm>
          <a:prstGeom prst="rect">
            <a:avLst/>
          </a:prstGeom>
        </p:spPr>
        <p:txBody>
          <a:bodyPr vert="horz" lIns="90567" tIns="45283" rIns="90567" bIns="452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4" y="0"/>
            <a:ext cx="3038155" cy="465528"/>
          </a:xfrm>
          <a:prstGeom prst="rect">
            <a:avLst/>
          </a:prstGeom>
        </p:spPr>
        <p:txBody>
          <a:bodyPr vert="horz" lIns="90567" tIns="45283" rIns="90567" bIns="45283" rtlCol="0"/>
          <a:lstStyle>
            <a:lvl1pPr algn="r">
              <a:defRPr sz="1200"/>
            </a:lvl1pPr>
          </a:lstStyle>
          <a:p>
            <a:fld id="{E4466146-6ADC-4F60-87FD-EF4B91E546A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299"/>
            <a:ext cx="3038155" cy="465528"/>
          </a:xfrm>
          <a:prstGeom prst="rect">
            <a:avLst/>
          </a:prstGeom>
        </p:spPr>
        <p:txBody>
          <a:bodyPr vert="horz" lIns="90567" tIns="45283" rIns="90567" bIns="452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4" y="8829299"/>
            <a:ext cx="3038155" cy="465528"/>
          </a:xfrm>
          <a:prstGeom prst="rect">
            <a:avLst/>
          </a:prstGeom>
        </p:spPr>
        <p:txBody>
          <a:bodyPr vert="horz" lIns="90567" tIns="45283" rIns="90567" bIns="45283" rtlCol="0" anchor="b"/>
          <a:lstStyle>
            <a:lvl1pPr algn="r">
              <a:defRPr sz="1200"/>
            </a:lvl1pPr>
          </a:lstStyle>
          <a:p>
            <a:fld id="{9C2C2EB7-C8D8-468A-9011-A6A9C98D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r">
              <a:defRPr sz="1200"/>
            </a:lvl1pPr>
          </a:lstStyle>
          <a:p>
            <a:fld id="{A8C1A90D-22EA-4077-AC1B-A9C913E28337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80" rIns="93157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57" tIns="46580" rIns="93157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>
              <a:defRPr sz="1200"/>
            </a:lvl1pPr>
          </a:lstStyle>
          <a:p>
            <a:fld id="{5DDB621E-41CA-4D4C-BE6F-B44CA0B8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2375" y="709613"/>
            <a:ext cx="4721225" cy="35417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648" y="4488419"/>
            <a:ext cx="5734897" cy="42543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7" tIns="46045" rIns="92087" bIns="4604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674688"/>
            <a:ext cx="4495800" cy="33734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122" y="4274416"/>
            <a:ext cx="5374057" cy="4052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39" tIns="43518" rIns="87039" bIns="435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2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674688"/>
            <a:ext cx="4495800" cy="33734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122" y="4274416"/>
            <a:ext cx="5374057" cy="4052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39" tIns="43518" rIns="87039" bIns="435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8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674688"/>
            <a:ext cx="4495800" cy="33734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122" y="4274416"/>
            <a:ext cx="5374057" cy="4052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39" tIns="43518" rIns="87039" bIns="435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5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674688"/>
            <a:ext cx="4495800" cy="33734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122" y="4274416"/>
            <a:ext cx="5374057" cy="4052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39" tIns="43518" rIns="87039" bIns="435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674688"/>
            <a:ext cx="4495800" cy="33734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122" y="4274416"/>
            <a:ext cx="5374057" cy="4052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39" tIns="43518" rIns="87039" bIns="435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0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674688"/>
            <a:ext cx="4495800" cy="33734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122" y="4274416"/>
            <a:ext cx="5374057" cy="4052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39" tIns="43518" rIns="87039" bIns="435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90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674688"/>
            <a:ext cx="4495800" cy="33734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122" y="4274416"/>
            <a:ext cx="5374057" cy="4052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39" tIns="43518" rIns="87039" bIns="435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8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673100"/>
            <a:ext cx="4497388" cy="3375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440" y="4274686"/>
            <a:ext cx="5373423" cy="4051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103" tIns="43551" rIns="87103" bIns="4355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2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5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9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2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1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6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Iowa ATS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9A5E-187B-4C86-A727-2CFB435FE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33909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2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6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2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2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8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5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0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515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u="none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0" y="55435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85B5CFF-623F-4624-A542-527D4398F847}" type="slidenum">
              <a:rPr lang="en-US" sz="1050"/>
              <a:pPr algn="r"/>
              <a:t>1</a:t>
            </a:fld>
            <a:endParaRPr lang="en-US" sz="1050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2071418" y="3269413"/>
            <a:ext cx="4800600" cy="939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cap="none" dirty="0">
                <a:latin typeface="Gill Sans MT" panose="020B0502020104020203" pitchFamily="34" charset="0"/>
              </a:rPr>
              <a:t>Fall Conference</a:t>
            </a:r>
            <a:br>
              <a:rPr lang="en-US" sz="2400" cap="none" dirty="0">
                <a:latin typeface="Gill Sans MT" panose="020B0502020104020203" pitchFamily="34" charset="0"/>
              </a:rPr>
            </a:br>
            <a:r>
              <a:rPr lang="en-US" sz="2400" cap="none" dirty="0">
                <a:latin typeface="Gill Sans MT" panose="020B0502020104020203" pitchFamily="34" charset="0"/>
              </a:rPr>
              <a:t>December 1, 2016 </a:t>
            </a:r>
            <a:endParaRPr lang="en-US" sz="135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idx="4294967295"/>
            <p:custDataLst>
              <p:tags r:id="rId3"/>
            </p:custDataLst>
          </p:nvPr>
        </p:nvSpPr>
        <p:spPr>
          <a:xfrm>
            <a:off x="2300288" y="3800985"/>
            <a:ext cx="4800600" cy="969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cap="none" dirty="0">
                <a:latin typeface="Gill Sans MT" panose="020B0502020104020203" pitchFamily="34" charset="0"/>
              </a:rPr>
              <a:t>Iowa Land Title Association</a:t>
            </a:r>
            <a:br>
              <a:rPr lang="en-US" sz="2400" cap="none" dirty="0">
                <a:latin typeface="Gill Sans MT" panose="020B0502020104020203" pitchFamily="34" charset="0"/>
              </a:rPr>
            </a:br>
            <a:r>
              <a:rPr lang="en-US" sz="2400" cap="none" dirty="0">
                <a:latin typeface="Gill Sans MT" panose="020B0502020104020203" pitchFamily="34" charset="0"/>
              </a:rPr>
              <a:t>February 19, 2018</a:t>
            </a:r>
            <a:br>
              <a:rPr lang="en-US" sz="2400" cap="none" dirty="0">
                <a:latin typeface="Gill Sans MT" panose="020B0502020104020203" pitchFamily="34" charset="0"/>
              </a:rPr>
            </a:br>
            <a:endParaRPr lang="en-US" sz="135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6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8781" y="2111587"/>
            <a:ext cx="5829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b"/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IOWA LAND RECORDS</a:t>
            </a:r>
          </a:p>
        </p:txBody>
      </p:sp>
      <p:pic>
        <p:nvPicPr>
          <p:cNvPr id="3077" name="Picture 18" descr="HeaderImag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088274"/>
            <a:ext cx="54435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1800" dirty="0">
                <a:latin typeface="Arial Black" pitchFamily="34" charset="0"/>
              </a:rPr>
              <a:t>ILR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43200" y="1142999"/>
            <a:ext cx="6019800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What Are The Benefits of ILR?</a:t>
            </a:r>
            <a:endParaRPr lang="en-US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371600" lvl="3" indent="0">
              <a:buNone/>
              <a:defRPr/>
            </a:pPr>
            <a:endParaRPr lang="en-US" sz="11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Saves Time and Money For Real Estate Professionals and Citizens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Reducing Trips To The Courthouse</a:t>
            </a:r>
          </a:p>
          <a:p>
            <a:pPr lvl="1">
              <a:defRPr/>
            </a:pPr>
            <a:endParaRPr 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Increases Efficiency and Productivity For County Recorders 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Using Technology To Deliver Better and Faster Service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Extending the Reach of Services Beyond Traditional Borders</a:t>
            </a:r>
          </a:p>
          <a:p>
            <a:pPr lvl="1">
              <a:defRPr/>
            </a:pPr>
            <a:endParaRPr lang="en-US" sz="1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514600" cy="21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1800" dirty="0">
                <a:latin typeface="Arial Black" pitchFamily="34" charset="0"/>
              </a:rPr>
              <a:t>ILR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43200" y="1142999"/>
            <a:ext cx="6019800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What Are The Benefits of ILR?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ILR and Iowa County Recorders</a:t>
            </a:r>
            <a:endParaRPr lang="en-US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371600" lvl="3" indent="0">
              <a:buNone/>
              <a:defRPr/>
            </a:pPr>
            <a:endParaRPr lang="en-US" sz="11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Collaborate With Stakeholders to Improve and in some Cases Customize Services for Stakeholders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Example: Society of Land Surveyors Project to Standardize Indexing of Surveys and Plats AND Enable Surveys and Plats for E-Recording</a:t>
            </a:r>
          </a:p>
          <a:p>
            <a:pPr lvl="1">
              <a:defRPr/>
            </a:pP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Work to Establish Consistent Business Policies and Practices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Example: The ESS Governing Board Adopted a Policy to Make Fees for “Additional Transactions” More Uniform</a:t>
            </a:r>
          </a:p>
          <a:p>
            <a:pPr lvl="1">
              <a:defRPr/>
            </a:pPr>
            <a:endParaRPr lang="en-US" sz="1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514600" cy="21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1800" dirty="0">
                <a:latin typeface="Arial Black" pitchFamily="34" charset="0"/>
              </a:rPr>
              <a:t>ILR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0234" y="1858822"/>
            <a:ext cx="72145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Cook County, Illinois – May 30, 2017: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We need look only to our neighbor, Iowa, to see what a push towards standardization would do for the people of Illinois.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“Iowa uses a highly standardized system for documenting property records, and it maintains a shared online database where county records can be easily accessed from anywhere in the state,” and as perhaps the only state that fully guarantees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citizens against title defects, its “...loss rates are the lowest in any state, as less than 2% of premiums are paid to settle claims.”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Link: http://cookrecorder.com/wp-content/uploads/2016/11/Final-Report-CCRD-Blockchain-Pilot-Program-for-web.pdf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32CA8E-EFFE-49A0-8FD7-C678D329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687474"/>
            <a:ext cx="3771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639" y="2486956"/>
            <a:ext cx="8269193" cy="285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600" lvl="2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E-Submission 2.0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Improved Work Flow For Submitters and Recorders – Fewer “Clicks” and Actions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Modern – “Responsive” Web Design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Improved Mobile Device Functionality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0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861" y="2033951"/>
            <a:ext cx="8269193" cy="237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600" lvl="2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ILR Search Engine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Easier Search Options and Improved Search Results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Modern – “Responsive” Web Design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Improved Mobile Device Functionality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B8A35E-B40D-41E0-B1BE-71754DDB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71" y="4406908"/>
            <a:ext cx="4073904" cy="215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8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1350" dirty="0">
                <a:latin typeface="Arial Black" pitchFamily="34" charset="0"/>
              </a:rPr>
              <a:t>ILR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5504" y="2928632"/>
            <a:ext cx="4661832" cy="366266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Goals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Reduce Rejections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Best Practices and Standards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Guidelines, Resources and Tools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Better Communications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Work Products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Best Practices Resources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en-US" sz="105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Background Paper, White Paper, Videos, Policies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Training, Education and Communications Plans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4FB5FE-F655-4728-9C3E-C294A3A2918F}"/>
              </a:ext>
            </a:extLst>
          </p:cNvPr>
          <p:cNvSpPr txBox="1"/>
          <p:nvPr/>
        </p:nvSpPr>
        <p:spPr>
          <a:xfrm>
            <a:off x="1244191" y="811824"/>
            <a:ext cx="604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PRIA Document Rejections Workgroup</a:t>
            </a:r>
          </a:p>
          <a:p>
            <a:pPr algn="ctr"/>
            <a:r>
              <a:rPr lang="en-US" sz="24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Co-Chair – Phil Dunshee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77DFF8-3DDE-4596-BFEF-F8DD7F3DD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1" y="1699939"/>
            <a:ext cx="2200275" cy="1171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9F93A8-1C44-4186-AEA6-497D0CD54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24751"/>
            <a:ext cx="3901915" cy="24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45813"/>
      </p:ext>
    </p:extLst>
  </p:cSld>
  <p:clrMapOvr>
    <a:masterClrMapping/>
  </p:clrMapOvr>
  <p:transition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ILTA and Iowa County Recorders and </a:t>
            </a:r>
            <a:r>
              <a:rPr lang="en-US" dirty="0" err="1"/>
              <a:t>ilr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should be </a:t>
            </a:r>
            <a:r>
              <a:rPr lang="en-US" u="sng" dirty="0"/>
              <a:t>natural partners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193" y="2117841"/>
            <a:ext cx="8523468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600" lvl="2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92000"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Shared Interest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Accurate and Consistent Data in the Public Record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Increased Efficiency, Speed, and Accuracy of Document Processing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High Confidence in Real Estate Transactions and Low Loss Rates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anose="020B0502020104020203" pitchFamily="34" charset="0"/>
              <a:cs typeface="Arial" charset="0"/>
            </a:endParaRP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We Should Be Working Together</a:t>
            </a:r>
          </a:p>
          <a:p>
            <a:pPr marL="453600" lvl="2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92000"/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thing recorders can’t 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193" y="2117841"/>
            <a:ext cx="8523468" cy="495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600" lvl="2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92000"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Iowa Recorders and ILR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Have a Legal Mandate to Provide Free Public Access to Public Records Online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How Can We Get Beyond That …?</a:t>
            </a:r>
          </a:p>
          <a:p>
            <a:pPr marL="1557100" lvl="4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Other Key Stakeholder Groups Won’t Support Restricted Access</a:t>
            </a:r>
          </a:p>
          <a:p>
            <a:pPr marL="1557100" lvl="4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§"/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anose="020B0502020104020203" pitchFamily="34" charset="0"/>
              <a:cs typeface="Arial" charset="0"/>
            </a:endParaRP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We Have No Intent to Harm Iowa Title Companies</a:t>
            </a:r>
          </a:p>
          <a:p>
            <a:pPr marL="1557100" lvl="4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In Our Opinion - Your Greatest Asset is the Service You Provide – Not Your Title Plants</a:t>
            </a:r>
          </a:p>
          <a:p>
            <a:pPr marL="453600" lvl="2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92000"/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1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proposal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193" y="2117841"/>
            <a:ext cx="8523468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600" lvl="2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92000"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ILR Developed a Proposed Technical Amendment to Provide More Flexibility for the Use of E-Submission Service Fees </a:t>
            </a:r>
          </a:p>
          <a:p>
            <a:pPr marL="453600" lvl="2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92000"/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anose="020B0502020104020203" pitchFamily="34" charset="0"/>
              <a:cs typeface="Arial" charset="0"/>
            </a:endParaRPr>
          </a:p>
          <a:p>
            <a:pPr marL="453600" lvl="2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92000"/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We Haven’t Officially Received Word, but …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We Have Anticipated ILTA Opposition for the Reasons Cited Previously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While Other Stakeholders Were Favorable – It Clearly Wasn’t Unanimous … therefore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No Action Expected in 2018</a:t>
            </a:r>
          </a:p>
          <a:p>
            <a:pPr marL="453600" lvl="2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92000"/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0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193" y="2117841"/>
            <a:ext cx="8523468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600" lvl="2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92000"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Ideas for Collaboration</a:t>
            </a:r>
          </a:p>
          <a:p>
            <a:pPr marL="453600" lvl="2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92000"/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anose="020B0502020104020203" pitchFamily="34" charset="0"/>
              <a:cs typeface="Arial" charset="0"/>
            </a:endParaRP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Increase E-Submission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Explore Improvements in Document Work Flow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Explore Ways to Reduce Document Rejections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Discuss Ways to Improve Consistency in Business Policy and Practices Within Our Respective Groups and Together</a:t>
            </a:r>
          </a:p>
          <a:p>
            <a:pPr marL="453600" lvl="2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92000"/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9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3323" y="2258357"/>
            <a:ext cx="6377353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5000" lvl="2" indent="-202500">
              <a:spcAft>
                <a:spcPts val="45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Accomplishments</a:t>
            </a:r>
          </a:p>
          <a:p>
            <a:pPr marL="675000" lvl="2" indent="-202500">
              <a:spcAft>
                <a:spcPts val="45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Current Metrics</a:t>
            </a:r>
          </a:p>
          <a:p>
            <a:pPr marL="675000" lvl="2" indent="-202500">
              <a:spcAft>
                <a:spcPts val="45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Future Plans</a:t>
            </a:r>
          </a:p>
          <a:p>
            <a:pPr marL="675000" lvl="2" indent="-202500">
              <a:spcAft>
                <a:spcPts val="45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Request For Support</a:t>
            </a:r>
          </a:p>
          <a:p>
            <a:pPr marL="675000" lvl="2" indent="-202500">
              <a:spcAft>
                <a:spcPts val="45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8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0501" y="2144796"/>
            <a:ext cx="6442998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60800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defRPr/>
            </a:pPr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THANK YOU!</a:t>
            </a:r>
          </a:p>
          <a:p>
            <a:pPr indent="-460800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defRPr/>
            </a:pPr>
            <a:endParaRPr lang="en-US" sz="7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anose="020B0502020104020203" pitchFamily="34" charset="0"/>
              <a:cs typeface="Arial" charset="0"/>
            </a:endParaRPr>
          </a:p>
          <a:p>
            <a:pPr indent="-460800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defRPr/>
            </a:pPr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0156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639" y="2486956"/>
            <a:ext cx="8269193" cy="383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600" lvl="2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Enabled Electronic Filing of Surveys and Plats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Large Scale – Up to 36 Inches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Landscape Format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Scanned and Rendered Images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Moved to Production – October, 2017</a:t>
            </a:r>
          </a:p>
          <a:p>
            <a:pPr marL="1042750" lvl="3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Standards for Index Legends and Stamping Completed</a:t>
            </a:r>
          </a:p>
        </p:txBody>
      </p:sp>
    </p:spTree>
    <p:extLst>
      <p:ext uri="{BB962C8B-B14F-4D97-AF65-F5344CB8AC3E}">
        <p14:creationId xmlns:p14="http://schemas.microsoft.com/office/powerpoint/2010/main" val="46506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E-filing surveys and plats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838" y="2710806"/>
            <a:ext cx="2088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111111"/>
                </a:solidFill>
              </a:rPr>
              <a:t>Developed New Method for Recording Stamp Placement</a:t>
            </a:r>
            <a:endParaRPr lang="en-US" sz="1200" dirty="0">
              <a:solidFill>
                <a:srgbClr val="111111"/>
              </a:solidFill>
            </a:endParaRPr>
          </a:p>
        </p:txBody>
      </p:sp>
      <p:pic>
        <p:nvPicPr>
          <p:cNvPr id="5" name="Stamp Relocatio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3055" y="1817491"/>
            <a:ext cx="5711873" cy="4655905"/>
          </a:xfrm>
        </p:spPr>
      </p:pic>
    </p:spTree>
    <p:extLst>
      <p:ext uri="{BB962C8B-B14F-4D97-AF65-F5344CB8AC3E}">
        <p14:creationId xmlns:p14="http://schemas.microsoft.com/office/powerpoint/2010/main" val="13137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250" y="2022461"/>
            <a:ext cx="8269193" cy="140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8000" lvl="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Increased Security</a:t>
            </a:r>
          </a:p>
          <a:p>
            <a:pPr marL="1957150" lvl="5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charset="0"/>
              </a:rPr>
              <a:t>Iowa Department of Revenue and IRS Safeguard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AE0068-C92C-41A4-B1E3-1E4992C0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89" y="3557184"/>
            <a:ext cx="7722913" cy="32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3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1800" dirty="0">
                <a:latin typeface="Arial Black" pitchFamily="34" charset="0"/>
              </a:rPr>
              <a:t>ILR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1905000" cy="128587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5400" y="1142999"/>
            <a:ext cx="7696200" cy="55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Iowa Land Records (“ILR”)</a:t>
            </a:r>
            <a:endParaRPr lang="en-US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We Make It Easy for Real Estate Professionals and Citizens to </a:t>
            </a:r>
            <a:r>
              <a:rPr lang="en-US" sz="20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Access</a:t>
            </a: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Documents</a:t>
            </a:r>
            <a:endParaRPr lang="en-US" sz="16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2">
              <a:defRPr/>
            </a:pPr>
            <a:r>
              <a:rPr lang="en-US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Free Access to more than </a:t>
            </a:r>
            <a:r>
              <a:rPr lang="en-US" sz="18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17.7 million </a:t>
            </a:r>
            <a:r>
              <a:rPr lang="en-US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recorded documents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en-US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Over 21,000 users perform more than 2.8 million searches each year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Average of nearly 7000 unique users per month</a:t>
            </a:r>
            <a:endParaRPr lang="en-US" sz="16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3">
              <a:defRPr/>
            </a:pPr>
            <a:endParaRPr lang="en-US" sz="11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ILR Serves Citizens and the Real Estate Industry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Citizens and Property Owners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Bankers and Credit Unions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Mortgage Companies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Real Estate Attorneys and Legal Assistants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Realtors and Brokers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Surveyors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Land Title and Abstract Companies</a:t>
            </a:r>
          </a:p>
          <a:p>
            <a:pPr lvl="2"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Federal, State and Local Governments</a:t>
            </a:r>
          </a:p>
          <a:p>
            <a:pPr lvl="1">
              <a:defRPr/>
            </a:pPr>
            <a:endParaRPr lang="en-US" sz="11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3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1800" dirty="0">
                <a:latin typeface="Arial Black" pitchFamily="34" charset="0"/>
              </a:rPr>
              <a:t>ILR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6" y="1674303"/>
            <a:ext cx="1905000" cy="128587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5400" y="1142999"/>
            <a:ext cx="7696200" cy="55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Searching ILR Is Useful to </a:t>
            </a:r>
            <a:r>
              <a:rPr lang="en-US" sz="28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ALL</a:t>
            </a:r>
            <a:endParaRPr lang="en-US" sz="2400" b="1" u="sng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endParaRPr 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During a sample month in 2017 there were:</a:t>
            </a:r>
            <a:endParaRPr lang="en-US" sz="16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3">
              <a:defRPr/>
            </a:pPr>
            <a:endParaRPr lang="en-US" sz="11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30,894</a:t>
            </a: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searches performed by registered users who self-identified as being associated with an </a:t>
            </a:r>
            <a:r>
              <a:rPr lang="en-US" sz="20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Abstract Company</a:t>
            </a:r>
          </a:p>
          <a:p>
            <a:pPr lvl="1">
              <a:defRPr/>
            </a:pPr>
            <a:endParaRPr 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36,077</a:t>
            </a: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searches performed by registered users who self-identified as being associated as either a </a:t>
            </a:r>
            <a:r>
              <a:rPr lang="en-US" sz="20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Real Estate Attorney or Paralegal</a:t>
            </a:r>
          </a:p>
          <a:p>
            <a:pPr lvl="1">
              <a:defRPr/>
            </a:pPr>
            <a:endParaRPr 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Assuming this sample month is representative … Annualized – this represents more than </a:t>
            </a:r>
            <a:r>
              <a:rPr lang="en-US" sz="20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800,000</a:t>
            </a: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searches a year by the groups who frequently work together to facilitate real estate transactions</a:t>
            </a:r>
          </a:p>
          <a:p>
            <a:pPr lvl="1">
              <a:defRPr/>
            </a:pPr>
            <a:endParaRPr 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sz="11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1800" dirty="0">
                <a:latin typeface="Arial Black" pitchFamily="34" charset="0"/>
              </a:rPr>
              <a:t>ILR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3056" y="687473"/>
            <a:ext cx="7696200" cy="32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Iowa Land Records (“ILR”)</a:t>
            </a:r>
            <a:endParaRPr lang="en-US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We Make It Easy for Real Estate Professionals to </a:t>
            </a:r>
            <a:r>
              <a:rPr lang="en-US" sz="20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File </a:t>
            </a:r>
            <a:r>
              <a: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Real Estate Documents</a:t>
            </a:r>
            <a:endParaRPr lang="en-US" sz="16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2">
              <a:defRPr/>
            </a:pPr>
            <a:r>
              <a:rPr 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Submit Documents Electronically to All 99 Counties</a:t>
            </a:r>
          </a:p>
          <a:p>
            <a:pPr lvl="2">
              <a:defRPr/>
            </a:pPr>
            <a:r>
              <a:rPr 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Standard Completion Time – 24 hours or 1 Business Day</a:t>
            </a:r>
          </a:p>
          <a:p>
            <a:pPr lvl="2">
              <a:defRPr/>
            </a:pPr>
            <a:r>
              <a:rPr 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Most County Processing Time – Average &lt; 8 Hours</a:t>
            </a:r>
          </a:p>
          <a:p>
            <a:pPr lvl="2">
              <a:defRPr/>
            </a:pPr>
            <a:r>
              <a:rPr lang="en-US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37% of All Documents Now Electronically Filed </a:t>
            </a:r>
            <a:r>
              <a:rPr 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– 2017</a:t>
            </a:r>
          </a:p>
          <a:p>
            <a:pPr lvl="2">
              <a:defRPr/>
            </a:pPr>
            <a:r>
              <a:rPr 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E-Submission Volume Up </a:t>
            </a:r>
            <a:r>
              <a:rPr lang="en-US" sz="1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Over 8% in 2017</a:t>
            </a:r>
            <a:endParaRPr lang="en-US" sz="1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2">
              <a:defRPr/>
            </a:pPr>
            <a:r>
              <a:rPr 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“Well Known” Abstract Co. Partner</a:t>
            </a:r>
          </a:p>
          <a:p>
            <a:pPr lvl="3">
              <a:defRPr/>
            </a:pPr>
            <a:r>
              <a:rPr lang="en-US" sz="1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– 773 Documents In 2017</a:t>
            </a:r>
          </a:p>
          <a:p>
            <a:pPr lvl="3">
              <a:defRPr/>
            </a:pPr>
            <a:endParaRPr lang="en-US" sz="11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57200" lvl="1" indent="0">
              <a:buNone/>
              <a:defRPr/>
            </a:pPr>
            <a:endParaRPr lang="en-US" sz="1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687030"/>
              </p:ext>
            </p:extLst>
          </p:nvPr>
        </p:nvGraphicFramePr>
        <p:xfrm>
          <a:off x="1921756" y="4141487"/>
          <a:ext cx="5300487" cy="252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6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1800" dirty="0">
                <a:latin typeface="Arial Black" pitchFamily="34" charset="0"/>
              </a:rPr>
              <a:t>ILR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6049039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recording fees for a typical four page document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11430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Our mission is to provide excellent and consistent services to customers and stakeholders with the most convenient and lowest cost real estate transactions in the country.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92479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5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43537&quot;&gt;&lt;object type=&quot;3&quot; unique_id=&quot;43539&quot;&gt;&lt;property id=&quot;20148&quot; value=&quot;5&quot;/&gt;&lt;property id=&quot;20300&quot; value=&quot;Slide 1 - &amp;quot;Fall Conference December 1, 2016 &amp;quot;&quot;/&gt;&lt;property id=&quot;20307&quot; value=&quot;257&quot;/&gt;&lt;/object&gt;&lt;object type=&quot;3&quot; unique_id=&quot;43541&quot;&gt;&lt;property id=&quot;20148&quot; value=&quot;5&quot;/&gt;&lt;property id=&quot;20300&quot; value=&quot;Slide 2 - &amp;quot;topics&amp;quot;&quot;/&gt;&lt;property id=&quot;20307&quot; value=&quot;259&quot;/&gt;&lt;/object&gt;&lt;object type=&quot;3&quot; unique_id=&quot;57829&quot;&gt;&lt;property id=&quot;20148&quot; value=&quot;5&quot;/&gt;&lt;property id=&quot;20300&quot; value=&quot;Slide 27 - &amp;quot;Transition period update&amp;quot;&quot;/&gt;&lt;property id=&quot;20307&quot; value=&quot;338&quot;/&gt;&lt;/object&gt;&lt;object type=&quot;3&quot; unique_id=&quot;57830&quot;&gt;&lt;property id=&quot;20148&quot; value=&quot;5&quot;/&gt;&lt;property id=&quot;20300&quot; value=&quot;Slide 16 - &amp;quot;Transition period update&amp;quot;&quot;/&gt;&lt;property id=&quot;20307&quot; value=&quot;339&quot;/&gt;&lt;/object&gt;&lt;object type=&quot;3&quot; unique_id=&quot;61624&quot;&gt;&lt;property id=&quot;20148&quot; value=&quot;5&quot;/&gt;&lt;property id=&quot;20300&quot; value=&quot;Slide 3 - &amp;quot;Iowa e-submission experience&amp;quot;&quot;/&gt;&lt;property id=&quot;20307&quot; value=&quot;355&quot;/&gt;&lt;/object&gt;&lt;object type=&quot;3&quot; unique_id=&quot;61628&quot;&gt;&lt;property id=&quot;20148&quot; value=&quot;5&quot;/&gt;&lt;property id=&quot;20300&quot; value=&quot;Slide 4 - &amp;quot;E-filing surveys and plats&amp;quot;&quot;/&gt;&lt;property id=&quot;20307&quot; value=&quot;372&quot;/&gt;&lt;/object&gt;&lt;object type=&quot;3&quot; unique_id=&quot;61631&quot;&gt;&lt;property id=&quot;20148&quot; value=&quot;5&quot;/&gt;&lt;property id=&quot;20300&quot; value=&quot;Slide 5 - &amp;quot;E-filing surveys and plats&amp;quot;&quot;/&gt;&lt;property id=&quot;20307&quot; value=&quot;373&quot;/&gt;&lt;/object&gt;&lt;object type=&quot;3&quot; unique_id=&quot;61632&quot;&gt;&lt;property id=&quot;20148&quot; value=&quot;5&quot;/&gt;&lt;property id=&quot;20300&quot; value=&quot;Slide 6 - &amp;quot;E-filing surveys and plats&amp;quot;&quot;/&gt;&lt;property id=&quot;20307&quot; value=&quot;388&quot;/&gt;&lt;/object&gt;&lt;object type=&quot;3&quot; unique_id=&quot;61639&quot;&gt;&lt;property id=&quot;20148&quot; value=&quot;5&quot;/&gt;&lt;property id=&quot;20300&quot; value=&quot;Slide 7 - &amp;quot;time frame to Enable Surveys and Plats for e-submission&amp;quot;&quot;/&gt;&lt;property id=&quot;20307&quot; value=&quot;380&quot;/&gt;&lt;/object&gt;&lt;object type=&quot;3&quot; unique_id=&quot;61640&quot;&gt;&lt;property id=&quot;20148&quot; value=&quot;5&quot;/&gt;&lt;property id=&quot;20300&quot; value=&quot;Slide 8 - &amp;quot;E-filing surveys and plats&amp;quot;&quot;/&gt;&lt;property id=&quot;20307&quot; value=&quot;381&quot;/&gt;&lt;/object&gt;&lt;object type=&quot;3&quot; unique_id=&quot;61641&quot;&gt;&lt;property id=&quot;20148&quot; value=&quot;5&quot;/&gt;&lt;property id=&quot;20300&quot; value=&quot;Slide 9 - &amp;quot;E-filing surveys and plats&amp;quot;&quot;/&gt;&lt;property id=&quot;20307&quot; value=&quot;382&quot;/&gt;&lt;/object&gt;&lt;object type=&quot;3&quot; unique_id=&quot;61642&quot;&gt;&lt;property id=&quot;20148&quot; value=&quot;5&quot;/&gt;&lt;property id=&quot;20300&quot; value=&quot;Slide 10 - &amp;quot;E-filing surveys and plats&amp;quot;&quot;/&gt;&lt;property id=&quot;20307&quot; value=&quot;383&quot;/&gt;&lt;/object&gt;&lt;object type=&quot;3&quot; unique_id=&quot;61643&quot;&gt;&lt;property id=&quot;20148&quot; value=&quot;5&quot;/&gt;&lt;property id=&quot;20300&quot; value=&quot;Slide 12 - &amp;quot;Larger scale documents - scanning&amp;quot;&quot;/&gt;&lt;property id=&quot;20307&quot; value=&quot;359&quot;/&gt;&lt;/object&gt;&lt;object type=&quot;3&quot; unique_id=&quot;61644&quot;&gt;&lt;property id=&quot;20148&quot; value=&quot;5&quot;/&gt;&lt;property id=&quot;20300&quot; value=&quot;Slide 13 - &amp;quot;Larger scale documents - Archiving&amp;quot;&quot;/&gt;&lt;property id=&quot;20307&quot; value=&quot;360&quot;/&gt;&lt;/object&gt;&lt;object type=&quot;3&quot; unique_id=&quot;61645&quot;&gt;&lt;property id=&quot;20148&quot; value=&quot;5&quot;/&gt;&lt;property id=&quot;20300&quot; value=&quot;Slide 14 - &amp;quot;Larger scale documents - printing&amp;quot;&quot;/&gt;&lt;property id=&quot;20307&quot; value=&quot;361&quot;/&gt;&lt;/object&gt;&lt;object type=&quot;3&quot; unique_id=&quot;61646&quot;&gt;&lt;property id=&quot;20148&quot; value=&quot;5&quot;/&gt;&lt;property id=&quot;20300&quot; value=&quot;Slide 15 - &amp;quot;Index legend&amp;quot;&quot;/&gt;&lt;property id=&quot;20307&quot; value=&quot;362&quot;/&gt;&lt;/object&gt;&lt;object type=&quot;3&quot; unique_id=&quot;61648&quot;&gt;&lt;property id=&quot;20148&quot; value=&quot;5&quot;/&gt;&lt;property id=&quot;20300&quot; value=&quot;Slide 18 - &amp;quot;INDEX Legend illustrations&amp;quot;&quot;/&gt;&lt;property id=&quot;20307&quot; value=&quot;364&quot;/&gt;&lt;/object&gt;&lt;object type=&quot;3&quot; unique_id=&quot;61650&quot;&gt;&lt;property id=&quot;20148&quot; value=&quot;5&quot;/&gt;&lt;property id=&quot;20300&quot; value=&quot;Slide 17 - &amp;quot;Index Legend&amp;quot;&quot;/&gt;&lt;property id=&quot;20307&quot; value=&quot;366&quot;/&gt;&lt;/object&gt;&lt;object type=&quot;3&quot; unique_id=&quot;61651&quot;&gt;&lt;property id=&quot;20148&quot; value=&quot;5&quot;/&gt;&lt;property id=&quot;20300&quot; value=&quot;Slide 22 - &amp;quot;Index legend faq&amp;quot;&quot;/&gt;&lt;property id=&quot;20307&quot; value=&quot;367&quot;/&gt;&lt;/object&gt;&lt;object type=&quot;3&quot; unique_id=&quot;61652&quot;&gt;&lt;property id=&quot;20148&quot; value=&quot;5&quot;/&gt;&lt;property id=&quot;20300&quot; value=&quot;Slide 23 - &amp;quot;Index legend alternative – recorder’s cover sheet&amp;quot;&quot;/&gt;&lt;property id=&quot;20307&quot; value=&quot;368&quot;/&gt;&lt;/object&gt;&lt;object type=&quot;3&quot; unique_id=&quot;61653&quot;&gt;&lt;property id=&quot;20148&quot; value=&quot;5&quot;/&gt;&lt;property id=&quot;20300&quot; value=&quot;Slide 24 - &amp;quot;Recording Stamp area&amp;quot;&quot;/&gt;&lt;property id=&quot;20307&quot; value=&quot;369&quot;/&gt;&lt;/object&gt;&lt;object type=&quot;3&quot; unique_id=&quot;61654&quot;&gt;&lt;property id=&quot;20148&quot; value=&quot;5&quot;/&gt;&lt;property id=&quot;20300&quot; value=&quot;Slide 26 - &amp;quot;Recording Stamp area faq&amp;quot;&quot;/&gt;&lt;property id=&quot;20307&quot; value=&quot;370&quot;/&gt;&lt;/object&gt;&lt;object type=&quot;3&quot; unique_id=&quot;61655&quot;&gt;&lt;property id=&quot;20148&quot; value=&quot;5&quot;/&gt;&lt;property id=&quot;20300&quot; value=&quot;Slide 29 - &amp;quot;Monument preservation certificate&amp;quot;&quot;/&gt;&lt;property id=&quot;20307&quot; value=&quot;371&quot;/&gt;&lt;/object&gt;&lt;object type=&quot;3&quot; unique_id=&quot;62219&quot;&gt;&lt;property id=&quot;20148&quot; value=&quot;5&quot;/&gt;&lt;property id=&quot;20300&quot; value=&quot;Slide 11 - &amp;quot;topics&amp;quot;&quot;/&gt;&lt;property id=&quot;20307&quot; value=&quot;392&quot;/&gt;&lt;/object&gt;&lt;object type=&quot;3&quot; unique_id=&quot;62221&quot;&gt;&lt;property id=&quot;20148&quot; value=&quot;5&quot;/&gt;&lt;property id=&quot;20300&quot; value=&quot;Slide 19 - &amp;quot;Best practices – index legend location&amp;quot;&quot;/&gt;&lt;property id=&quot;20307&quot; value=&quot;393&quot;/&gt;&lt;/object&gt;&lt;object type=&quot;3&quot; unique_id=&quot;62222&quot;&gt;&lt;property id=&quot;20148&quot; value=&quot;5&quot;/&gt;&lt;property id=&quot;20300&quot; value=&quot;Slide 20 - &amp;quot;Best practices – index legend Format&amp;quot;&quot;/&gt;&lt;property id=&quot;20307&quot; value=&quot;394&quot;/&gt;&lt;/object&gt;&lt;object type=&quot;3&quot; unique_id=&quot;62223&quot;&gt;&lt;property id=&quot;20148&quot; value=&quot;5&quot;/&gt;&lt;property id=&quot;20300&quot; value=&quot;Slide 21 - &amp;quot;Best practices – index legend content&amp;quot;&quot;/&gt;&lt;property id=&quot;20307&quot; value=&quot;395&quot;/&gt;&lt;/object&gt;&lt;object type=&quot;3&quot; unique_id=&quot;62224&quot;&gt;&lt;property id=&quot;20148&quot; value=&quot;5&quot;/&gt;&lt;property id=&quot;20300&quot; value=&quot;Slide 25 - &amp;quot;Best practices – blank space&amp;quot;&quot;/&gt;&lt;property id=&quot;20307&quot; value=&quot;396&quot;/&gt;&lt;/object&gt;&lt;object type=&quot;3&quot; unique_id=&quot;65863&quot;&gt;&lt;property id=&quot;20148&quot; value=&quot;5&quot;/&gt;&lt;property id=&quot;20300&quot; value=&quot;Slide 28 - &amp;quot;Transition period update&amp;quot;&quot;/&gt;&lt;property id=&quot;20307&quot; value=&quot;419&quot;/&gt;&lt;/object&gt;&lt;object type=&quot;3&quot; unique_id=&quot;65864&quot;&gt;&lt;property id=&quot;20148&quot; value=&quot;5&quot;/&gt;&lt;property id=&quot;20300&quot; value=&quot;Slide 30 - &amp;quot;Pria rejected documents update&amp;quot;&quot;/&gt;&lt;property id=&quot;20307&quot; value=&quot;397&quot;/&gt;&lt;/object&gt;&lt;object type=&quot;3&quot; unique_id=&quot;65865&quot;&gt;&lt;property id=&quot;20148&quot; value=&quot;5&quot;/&gt;&lt;property id=&quot;20300&quot; value=&quot;Slide 31 - &amp;quot;Pria rejected documents update&amp;quot;&quot;/&gt;&lt;property id=&quot;20307&quot; value=&quot;398&quot;/&gt;&lt;/object&gt;&lt;object type=&quot;3&quot; unique_id=&quot;65866&quot;&gt;&lt;property id=&quot;20148&quot; value=&quot;5&quot;/&gt;&lt;property id=&quot;20300&quot; value=&quot;Slide 33 - &amp;quot;Decline Types&amp;quot;&quot;/&gt;&lt;property id=&quot;20307&quot; value=&quot;400&quot;/&gt;&lt;/object&gt;&lt;object type=&quot;3&quot; unique_id=&quot;65867&quot;&gt;&lt;property id=&quot;20148&quot; value=&quot;5&quot;/&gt;&lt;property id=&quot;20300&quot; value=&quot;Slide 34 - &amp;quot;Fee Errors&amp;quot;&quot;/&gt;&lt;property id=&quot;20307&quot; value=&quot;401&quot;/&gt;&lt;/object&gt;&lt;object type=&quot;3&quot; unique_id=&quot;65868&quot;&gt;&lt;property id=&quot;20148&quot; value=&quot;5&quot;/&gt;&lt;property id=&quot;20300&quot; value=&quot;Slide 35 - &amp;quot;More On Fee Errors&amp;quot;&quot;/&gt;&lt;property id=&quot;20307&quot; value=&quot;403&quot;/&gt;&lt;/object&gt;&lt;object type=&quot;3&quot; unique_id=&quot;65869&quot;&gt;&lt;property id=&quot;20148&quot; value=&quot;5&quot;/&gt;&lt;property id=&quot;20300&quot; value=&quot;Slide 36 - &amp;quot;Decline Types&amp;quot;&quot;/&gt;&lt;property id=&quot;20307&quot; value=&quot;402&quot;/&gt;&lt;/object&gt;&lt;object type=&quot;3&quot; unique_id=&quot;65870&quot;&gt;&lt;property id=&quot;20148&quot; value=&quot;5&quot;/&gt;&lt;property id=&quot;20300&quot; value=&quot;Slide 37 - &amp;quot;Decline Types&amp;quot;&quot;/&gt;&lt;property id=&quot;20307&quot; value=&quot;404&quot;/&gt;&lt;/object&gt;&lt;object type=&quot;3&quot; unique_id=&quot;65871&quot;&gt;&lt;property id=&quot;20148&quot; value=&quot;5&quot;/&gt;&lt;property id=&quot;20300&quot; value=&quot;Slide 38 - &amp;quot;Decline Types&amp;quot;&quot;/&gt;&lt;property id=&quot;20307&quot; value=&quot;405&quot;/&gt;&lt;/object&gt;&lt;object type=&quot;3&quot; unique_id=&quot;65872&quot;&gt;&lt;property id=&quot;20148&quot; value=&quot;5&quot;/&gt;&lt;property id=&quot;20300&quot; value=&quot;Slide 39 - &amp;quot;Decline Types&amp;quot;&quot;/&gt;&lt;property id=&quot;20307&quot; value=&quot;406&quot;/&gt;&lt;/object&gt;&lt;object type=&quot;3&quot; unique_id=&quot;65873&quot;&gt;&lt;property id=&quot;20148&quot; value=&quot;5&quot;/&gt;&lt;property id=&quot;20300&quot; value=&quot;Slide 40 - &amp;quot;Adjusting For “Other”&amp;quot;&quot;/&gt;&lt;property id=&quot;20307&quot; value=&quot;407&quot;/&gt;&lt;/object&gt;&lt;object type=&quot;3&quot; unique_id=&quot;65874&quot;&gt;&lt;property id=&quot;20148&quot; value=&quot;5&quot;/&gt;&lt;property id=&quot;20300&quot; value=&quot;Slide 41 - &amp;quot;“Other” Decline Types&amp;quot;&quot;/&gt;&lt;property id=&quot;20307&quot; value=&quot;408&quot;/&gt;&lt;/object&gt;&lt;object type=&quot;3&quot; unique_id=&quot;65875&quot;&gt;&lt;property id=&quot;20148&quot; value=&quot;5&quot;/&gt;&lt;property id=&quot;20300&quot; value=&quot;Slide 42 - &amp;quot;“New” Decline Types&amp;quot;&quot;/&gt;&lt;property id=&quot;20307&quot; value=&quot;409&quot;/&gt;&lt;/object&gt;&lt;object type=&quot;3&quot; unique_id=&quot;65876&quot;&gt;&lt;property id=&quot;20148&quot; value=&quot;5&quot;/&gt;&lt;property id=&quot;20300&quot; value=&quot;Slide 43 - &amp;quot;It’s The Submitter’s Fault&amp;quot;&quot;/&gt;&lt;property id=&quot;20307&quot; value=&quot;410&quot;/&gt;&lt;/object&gt;&lt;object type=&quot;3&quot; unique_id=&quot;65877&quot;&gt;&lt;property id=&quot;20148&quot; value=&quot;5&quot;/&gt;&lt;property id=&quot;20300&quot; value=&quot;Slide 44 - &amp;quot;It’s The Recorder’s Fault&amp;quot;&quot;/&gt;&lt;property id=&quot;20307&quot; value=&quot;411&quot;/&gt;&lt;/object&gt;&lt;object type=&quot;3&quot; unique_id=&quot;65878&quot;&gt;&lt;property id=&quot;20148&quot; value=&quot;5&quot;/&gt;&lt;property id=&quot;20300&quot; value=&quot;Slide 45 - &amp;quot;It’s The Recorders Fault&amp;quot;&quot;/&gt;&lt;property id=&quot;20307&quot; value=&quot;412&quot;/&gt;&lt;/object&gt;&lt;object type=&quot;3&quot; unique_id=&quot;65879&quot;&gt;&lt;property id=&quot;20148&quot; value=&quot;5&quot;/&gt;&lt;property id=&quot;20300&quot; value=&quot;Slide 46 - &amp;quot;Where do you draw the line?&amp;quot;&quot;/&gt;&lt;property id=&quot;20307&quot; value=&quot;414&quot;/&gt;&lt;/object&gt;&lt;object type=&quot;3&quot; unique_id=&quot;65880&quot;&gt;&lt;property id=&quot;20148&quot; value=&quot;5&quot;/&gt;&lt;property id=&quot;20300&quot; value=&quot;Slide 47 - &amp;quot;How Do We Think About “Quality”&amp;quot;&quot;/&gt;&lt;property id=&quot;20307&quot; value=&quot;415&quot;/&gt;&lt;/object&gt;&lt;object type=&quot;3&quot; unique_id=&quot;65881&quot;&gt;&lt;property id=&quot;20148&quot; value=&quot;5&quot;/&gt;&lt;property id=&quot;20300&quot; value=&quot;Slide 48 - &amp;quot;How Do We Think About “Quality”&amp;quot;&quot;/&gt;&lt;property id=&quot;20307&quot; value=&quot;416&quot;/&gt;&lt;/object&gt;&lt;object type=&quot;3&quot; unique_id=&quot;65882&quot;&gt;&lt;property id=&quot;20148&quot; value=&quot;5&quot;/&gt;&lt;property id=&quot;20300&quot; value=&quot;Slide 49 - &amp;quot;Observations – Lessons Learned&amp;quot;&quot;/&gt;&lt;property id=&quot;20307&quot; value=&quot;417&quot;/&gt;&lt;/object&gt;&lt;object type=&quot;3&quot; unique_id=&quot;65883&quot;&gt;&lt;property id=&quot;20148&quot; value=&quot;5&quot;/&gt;&lt;property id=&quot;20300&quot; value=&quot;Slide 50 - &amp;quot;Where Do We Go From Here?&amp;quot;&quot;/&gt;&lt;property id=&quot;20307&quot; value=&quot;418&quot;/&gt;&lt;/object&gt;&lt;object type=&quot;3&quot; unique_id=&quot;67242&quot;&gt;&lt;property id=&quot;20148&quot; value=&quot;5&quot;/&gt;&lt;property id=&quot;20300&quot; value=&quot;Slide 32 - &amp;quot;E-Submission Declines&amp;quot;&quot;/&gt;&lt;property id=&quot;20307&quot; value=&quot;424&quot;/&gt;&lt;/object&gt;&lt;object type=&quot;3&quot; unique_id=&quot;67527&quot;&gt;&lt;property id=&quot;20148&quot; value=&quot;5&quot;/&gt;&lt;property id=&quot;20300&quot; value=&quot;Slide 52 - &amp;quot;Budget  themes&amp;quot;&quot;/&gt;&lt;property id=&quot;20307&quot; value=&quot;425&quot;/&gt;&lt;/object&gt;&lt;object type=&quot;3&quot; unique_id=&quot;68515&quot;&gt;&lt;property id=&quot;20148&quot; value=&quot;5&quot;/&gt;&lt;property id=&quot;20300&quot; value=&quot;Slide 53 - &amp;quot;Ilr road map&amp;quot;&quot;/&gt;&lt;property id=&quot;20307&quot; value=&quot;439&quot;/&gt;&lt;/object&gt;&lt;object type=&quot;3&quot; unique_id=&quot;68516&quot;&gt;&lt;property id=&quot;20148&quot; value=&quot;5&quot;/&gt;&lt;property id=&quot;20300&quot; value=&quot;Slide 54 - &amp;quot;Ilr road map&amp;quot;&quot;/&gt;&lt;property id=&quot;20307&quot; value=&quot;432&quot;/&gt;&lt;/object&gt;&lt;object type=&quot;3&quot; unique_id=&quot;68517&quot;&gt;&lt;property id=&quot;20148&quot; value=&quot;5&quot;/&gt;&lt;property id=&quot;20300&quot; value=&quot;Slide 55 - &amp;quot;Ilr road map&amp;quot;&quot;/&gt;&lt;property id=&quot;20307&quot; value=&quot;433&quot;/&gt;&lt;/object&gt;&lt;object type=&quot;3&quot; unique_id=&quot;68518&quot;&gt;&lt;property id=&quot;20148&quot; value=&quot;5&quot;/&gt;&lt;property id=&quot;20300&quot; value=&quot;Slide 56 - &amp;quot;Ilr road map&amp;quot;&quot;/&gt;&lt;property id=&quot;20307&quot; value=&quot;434&quot;/&gt;&lt;/object&gt;&lt;object type=&quot;3&quot; unique_id=&quot;68519&quot;&gt;&lt;property id=&quot;20148&quot; value=&quot;5&quot;/&gt;&lt;property id=&quot;20300&quot; value=&quot;Slide 57 - &amp;quot;Ilr road map&amp;quot;&quot;/&gt;&lt;property id=&quot;20307&quot; value=&quot;435&quot;/&gt;&lt;/object&gt;&lt;object type=&quot;3&quot; unique_id=&quot;68520&quot;&gt;&lt;property id=&quot;20148&quot; value=&quot;5&quot;/&gt;&lt;property id=&quot;20300&quot; value=&quot;Slide 58 - &amp;quot;Ilr road map&amp;quot;&quot;/&gt;&lt;property id=&quot;20307&quot; value=&quot;436&quot;/&gt;&lt;/object&gt;&lt;object type=&quot;3&quot; unique_id=&quot;68521&quot;&gt;&lt;property id=&quot;20148&quot; value=&quot;5&quot;/&gt;&lt;property id=&quot;20300&quot; value=&quot;Slide 51 - &amp;quot;E-Submission Stamp – 2016 ILR Conference&amp;quot;&quot;/&gt;&lt;property id=&quot;20307&quot; value=&quot;431&quot;/&gt;&lt;/object&gt;&lt;object type=&quot;3&quot; unique_id=&quot;68522&quot;&gt;&lt;property id=&quot;20148&quot; value=&quot;5&quot;/&gt;&lt;property id=&quot;20300&quot; value=&quot;Slide 59 - &amp;quot;New ilr team members&amp;quot;&quot;/&gt;&lt;property id=&quot;20307&quot; value=&quot;437&quot;/&gt;&lt;/object&gt;&lt;object type=&quot;3&quot; unique_id=&quot;68523&quot;&gt;&lt;property id=&quot;20148&quot; value=&quot;5&quot;/&gt;&lt;property id=&quot;20300&quot; value=&quot;Slide 60 - &amp;quot;New ilr team members&amp;quot;&quot;/&gt;&lt;property id=&quot;20307&quot; value=&quot;426&quot;/&gt;&lt;/object&gt;&lt;object type=&quot;3&quot; unique_id=&quot;68524&quot;&gt;&lt;property id=&quot;20148&quot; value=&quot;5&quot;/&gt;&lt;property id=&quot;20300&quot; value=&quot;Slide 61 - &amp;quot;New ilr team members&amp;quot;&quot;/&gt;&lt;property id=&quot;20307&quot; value=&quot;427&quot;/&gt;&lt;/object&gt;&lt;object type=&quot;3&quot; unique_id=&quot;68525&quot;&gt;&lt;property id=&quot;20148&quot; value=&quot;5&quot;/&gt;&lt;property id=&quot;20300&quot; value=&quot;Slide 62 - &amp;quot;New ilr team members&amp;quot;&quot;/&gt;&lt;property id=&quot;20307&quot; value=&quot;428&quot;/&gt;&lt;/object&gt;&lt;object type=&quot;3&quot; unique_id=&quot;68526&quot;&gt;&lt;property id=&quot;20148&quot; value=&quot;5&quot;/&gt;&lt;property id=&quot;20300&quot; value=&quot;Slide 63 - &amp;quot;New ilr team members&amp;quot;&quot;/&gt;&lt;property id=&quot;20307&quot; value=&quot;438&quot;/&gt;&lt;/object&gt;&lt;object type=&quot;3&quot; unique_id=&quot;68527&quot;&gt;&lt;property id=&quot;20148&quot; value=&quot;5&quot;/&gt;&lt;property id=&quot;20300&quot; value=&quot;Slide 64 - &amp;quot;Questions?&amp;quot;&quot;/&gt;&lt;property id=&quot;20307&quot; value=&quot;430&quot;/&gt;&lt;/object&gt;&lt;/object&gt;&lt;object type=&quot;8&quot; unique_id=&quot;43689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&quot;/&gt;&lt;lineCharCount val=&quot;1&quot;/&gt;&lt;/TableIndex&gt;&lt;/ShapeTextInfo&gt;"/>
  <p:tag name="PRESENTER_SHAPEINFO" val="&lt;ThreeDShapeInfo&gt;&lt;uuid val=&quot;{5CEC4E0E-150B-4046-B4CD-381A477F9630}&quot;/&gt;&lt;isInvalidForFieldText val=&quot;0&quot;/&gt;&lt;Image&gt;&lt;filename val=&quot;C:\Users\PDUNSH~1.ENT\AppData\Local\Temp\~Ca754F\data\asimages\{5CEC4E0E-150B-4046-B4CD-381A477F9630}_1.png&quot;/&gt;&lt;left val=&quot;8&quot;/&gt;&lt;top val=&quot;294&quot;/&gt;&lt;width val=&quot;514&quot;/&gt;&lt;height val=&quot;187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&quot;/&gt;&lt;lineCharCount val=&quot;1&quot;/&gt;&lt;/TableIndex&gt;&lt;/ShapeTextInfo&gt;"/>
  <p:tag name="PRESENTER_SHAPEINFO" val="&lt;ThreeDShapeInfo&gt;&lt;uuid val=&quot;{5CEC4E0E-150B-4046-B4CD-381A477F9630}&quot;/&gt;&lt;isInvalidForFieldText val=&quot;0&quot;/&gt;&lt;Image&gt;&lt;filename val=&quot;C:\Users\PDUNSH~1.ENT\AppData\Local\Temp\~Ca754F\data\asimages\{5CEC4E0E-150B-4046-B4CD-381A477F9630}_1.png&quot;/&gt;&lt;left val=&quot;8&quot;/&gt;&lt;top val=&quot;294&quot;/&gt;&lt;width val=&quot;514&quot;/&gt;&lt;height val=&quot;187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heme/theme1.xml><?xml version="1.0" encoding="utf-8"?>
<a:theme xmlns:a="http://schemas.openxmlformats.org/drawingml/2006/main" name="Dividend">
  <a:themeElements>
    <a:clrScheme name="Custom 10">
      <a:dk1>
        <a:srgbClr val="7F7F7F"/>
      </a:dk1>
      <a:lt1>
        <a:sysClr val="window" lastClr="FFFFFF"/>
      </a:lt1>
      <a:dk2>
        <a:srgbClr val="FFFFFF"/>
      </a:dk2>
      <a:lt2>
        <a:srgbClr val="EBEBEB"/>
      </a:lt2>
      <a:accent1>
        <a:srgbClr val="000072"/>
      </a:accent1>
      <a:accent2>
        <a:srgbClr val="FF0000"/>
      </a:accent2>
      <a:accent3>
        <a:srgbClr val="FFFFFF"/>
      </a:accent3>
      <a:accent4>
        <a:srgbClr val="000072"/>
      </a:accent4>
      <a:accent5>
        <a:srgbClr val="FF0000"/>
      </a:accent5>
      <a:accent6>
        <a:srgbClr val="FFFFFF"/>
      </a:accent6>
      <a:hlink>
        <a:srgbClr val="FF0000"/>
      </a:hlink>
      <a:folHlink>
        <a:srgbClr val="FF000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3983</TotalTime>
  <Words>892</Words>
  <Application>Microsoft Office PowerPoint</Application>
  <PresentationFormat>On-screen Show (4:3)</PresentationFormat>
  <Paragraphs>144</Paragraphs>
  <Slides>20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Courier New</vt:lpstr>
      <vt:lpstr>Gill Sans MT</vt:lpstr>
      <vt:lpstr>Monotype Sorts</vt:lpstr>
      <vt:lpstr>Tahoma</vt:lpstr>
      <vt:lpstr>Times New Roman</vt:lpstr>
      <vt:lpstr>Verdana</vt:lpstr>
      <vt:lpstr>Wingdings</vt:lpstr>
      <vt:lpstr>Wingdings 2</vt:lpstr>
      <vt:lpstr>Dividend</vt:lpstr>
      <vt:lpstr>Fall Conference December 1, 2016 </vt:lpstr>
      <vt:lpstr>topics</vt:lpstr>
      <vt:lpstr>Accomplishments</vt:lpstr>
      <vt:lpstr>E-filing surveys and plats</vt:lpstr>
      <vt:lpstr>Accomplishments</vt:lpstr>
      <vt:lpstr>ILR</vt:lpstr>
      <vt:lpstr>ILR</vt:lpstr>
      <vt:lpstr>ILR</vt:lpstr>
      <vt:lpstr>ILR</vt:lpstr>
      <vt:lpstr>ILR</vt:lpstr>
      <vt:lpstr>ILR</vt:lpstr>
      <vt:lpstr>ILR</vt:lpstr>
      <vt:lpstr>Future plans</vt:lpstr>
      <vt:lpstr>Future plans</vt:lpstr>
      <vt:lpstr>ILR</vt:lpstr>
      <vt:lpstr>ILTA and Iowa County Recorders and ilr should be natural partners</vt:lpstr>
      <vt:lpstr>one thing recorders can’t change</vt:lpstr>
      <vt:lpstr>Legislative proposal</vt:lpstr>
      <vt:lpstr>Where do we go from here?</vt:lpstr>
      <vt:lpstr>closing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 Gehringer</dc:creator>
  <cp:lastModifiedBy>John Murphy</cp:lastModifiedBy>
  <cp:revision>218</cp:revision>
  <cp:lastPrinted>2018-02-19T01:43:32Z</cp:lastPrinted>
  <dcterms:created xsi:type="dcterms:W3CDTF">2016-06-15T18:26:53Z</dcterms:created>
  <dcterms:modified xsi:type="dcterms:W3CDTF">2018-02-19T01:43:41Z</dcterms:modified>
</cp:coreProperties>
</file>