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8" r:id="rId2"/>
  </p:sldMasterIdLst>
  <p:notesMasterIdLst>
    <p:notesMasterId r:id="rId72"/>
  </p:notesMasterIdLst>
  <p:handoutMasterIdLst>
    <p:handoutMasterId r:id="rId73"/>
  </p:handoutMasterIdLst>
  <p:sldIdLst>
    <p:sldId id="455" r:id="rId3"/>
    <p:sldId id="644" r:id="rId4"/>
    <p:sldId id="645" r:id="rId5"/>
    <p:sldId id="355" r:id="rId6"/>
    <p:sldId id="553" r:id="rId7"/>
    <p:sldId id="674" r:id="rId8"/>
    <p:sldId id="492" r:id="rId9"/>
    <p:sldId id="566" r:id="rId10"/>
    <p:sldId id="636" r:id="rId11"/>
    <p:sldId id="554" r:id="rId12"/>
    <p:sldId id="495" r:id="rId13"/>
    <p:sldId id="574" r:id="rId14"/>
    <p:sldId id="637" r:id="rId15"/>
    <p:sldId id="641" r:id="rId16"/>
    <p:sldId id="584" r:id="rId17"/>
    <p:sldId id="665" r:id="rId18"/>
    <p:sldId id="585" r:id="rId19"/>
    <p:sldId id="586" r:id="rId20"/>
    <p:sldId id="587" r:id="rId21"/>
    <p:sldId id="588" r:id="rId22"/>
    <p:sldId id="646" r:id="rId23"/>
    <p:sldId id="647" r:id="rId24"/>
    <p:sldId id="643" r:id="rId25"/>
    <p:sldId id="662" r:id="rId26"/>
    <p:sldId id="663" r:id="rId27"/>
    <p:sldId id="664" r:id="rId28"/>
    <p:sldId id="582" r:id="rId29"/>
    <p:sldId id="648" r:id="rId30"/>
    <p:sldId id="590" r:id="rId31"/>
    <p:sldId id="612" r:id="rId32"/>
    <p:sldId id="666" r:id="rId33"/>
    <p:sldId id="667" r:id="rId34"/>
    <p:sldId id="614" r:id="rId35"/>
    <p:sldId id="594" r:id="rId36"/>
    <p:sldId id="615" r:id="rId37"/>
    <p:sldId id="604" r:id="rId38"/>
    <p:sldId id="605" r:id="rId39"/>
    <p:sldId id="606" r:id="rId40"/>
    <p:sldId id="607" r:id="rId41"/>
    <p:sldId id="608" r:id="rId42"/>
    <p:sldId id="609" r:id="rId43"/>
    <p:sldId id="610" r:id="rId44"/>
    <p:sldId id="617" r:id="rId45"/>
    <p:sldId id="621" r:id="rId46"/>
    <p:sldId id="668" r:id="rId47"/>
    <p:sldId id="656" r:id="rId48"/>
    <p:sldId id="657" r:id="rId49"/>
    <p:sldId id="671" r:id="rId50"/>
    <p:sldId id="658" r:id="rId51"/>
    <p:sldId id="577" r:id="rId52"/>
    <p:sldId id="634" r:id="rId53"/>
    <p:sldId id="505" r:id="rId54"/>
    <p:sldId id="506" r:id="rId55"/>
    <p:sldId id="507" r:id="rId56"/>
    <p:sldId id="649" r:id="rId57"/>
    <p:sldId id="661" r:id="rId58"/>
    <p:sldId id="511" r:id="rId59"/>
    <p:sldId id="456" r:id="rId60"/>
    <p:sldId id="490" r:id="rId61"/>
    <p:sldId id="652" r:id="rId62"/>
    <p:sldId id="457" r:id="rId63"/>
    <p:sldId id="460" r:id="rId64"/>
    <p:sldId id="627" r:id="rId65"/>
    <p:sldId id="660" r:id="rId66"/>
    <p:sldId id="640" r:id="rId67"/>
    <p:sldId id="483" r:id="rId68"/>
    <p:sldId id="639" r:id="rId69"/>
    <p:sldId id="672" r:id="rId70"/>
    <p:sldId id="655" r:id="rId7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888CFBB-817C-4E34-8580-27191C7C1529}">
          <p14:sldIdLst>
            <p14:sldId id="455"/>
            <p14:sldId id="644"/>
            <p14:sldId id="645"/>
            <p14:sldId id="355"/>
            <p14:sldId id="553"/>
            <p14:sldId id="674"/>
            <p14:sldId id="492"/>
            <p14:sldId id="566"/>
            <p14:sldId id="636"/>
            <p14:sldId id="554"/>
            <p14:sldId id="495"/>
            <p14:sldId id="574"/>
            <p14:sldId id="637"/>
            <p14:sldId id="641"/>
            <p14:sldId id="584"/>
            <p14:sldId id="665"/>
            <p14:sldId id="585"/>
            <p14:sldId id="586"/>
            <p14:sldId id="587"/>
            <p14:sldId id="588"/>
            <p14:sldId id="646"/>
            <p14:sldId id="647"/>
            <p14:sldId id="643"/>
            <p14:sldId id="662"/>
            <p14:sldId id="663"/>
            <p14:sldId id="664"/>
            <p14:sldId id="582"/>
            <p14:sldId id="648"/>
            <p14:sldId id="590"/>
            <p14:sldId id="612"/>
            <p14:sldId id="666"/>
            <p14:sldId id="667"/>
            <p14:sldId id="614"/>
            <p14:sldId id="594"/>
            <p14:sldId id="615"/>
            <p14:sldId id="604"/>
            <p14:sldId id="605"/>
            <p14:sldId id="606"/>
            <p14:sldId id="607"/>
            <p14:sldId id="608"/>
            <p14:sldId id="609"/>
            <p14:sldId id="610"/>
            <p14:sldId id="617"/>
            <p14:sldId id="621"/>
            <p14:sldId id="668"/>
            <p14:sldId id="656"/>
            <p14:sldId id="657"/>
            <p14:sldId id="671"/>
            <p14:sldId id="658"/>
            <p14:sldId id="577"/>
            <p14:sldId id="634"/>
            <p14:sldId id="505"/>
            <p14:sldId id="506"/>
            <p14:sldId id="507"/>
            <p14:sldId id="649"/>
            <p14:sldId id="661"/>
            <p14:sldId id="511"/>
            <p14:sldId id="456"/>
            <p14:sldId id="490"/>
            <p14:sldId id="652"/>
            <p14:sldId id="457"/>
            <p14:sldId id="460"/>
            <p14:sldId id="627"/>
            <p14:sldId id="660"/>
            <p14:sldId id="640"/>
            <p14:sldId id="483"/>
            <p14:sldId id="639"/>
            <p14:sldId id="672"/>
            <p14:sldId id="655"/>
          </p14:sldIdLst>
        </p14:section>
      </p14:sectionLst>
    </p:ext>
    <p:ext uri="{EFAFB233-063F-42B5-8137-9DF3F51BA10A}">
      <p15:sldGuideLst xmlns:p15="http://schemas.microsoft.com/office/powerpoint/2012/main">
        <p15:guide id="1" orient="horz" pos="1606">
          <p15:clr>
            <a:srgbClr val="A4A3A4"/>
          </p15:clr>
        </p15:guide>
        <p15:guide id="2" pos="285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initials="P"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CC3300"/>
    <a:srgbClr val="FF6600"/>
    <a:srgbClr val="101B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C923D-AB7F-4B54-949B-879602026CED}" v="4" dt="2018-01-29T17:39:02.975"/>
    <p1510:client id="{CCC31198-E238-4724-ABD5-BF4EEAF96B51}" v="41" dt="2018-01-29T17:47:03.530"/>
    <p1510:client id="{E5693E25-C213-4C8E-99A4-F61ED2CDDB77}" v="27" dt="2018-01-29T21:24:08.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4213" autoAdjust="0"/>
  </p:normalViewPr>
  <p:slideViewPr>
    <p:cSldViewPr snapToGrid="0">
      <p:cViewPr varScale="1">
        <p:scale>
          <a:sx n="129" d="100"/>
          <a:sy n="129" d="100"/>
        </p:scale>
        <p:origin x="300" y="120"/>
      </p:cViewPr>
      <p:guideLst>
        <p:guide orient="horz" pos="1606"/>
        <p:guide pos="2859"/>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3309AF-698D-4693-80AB-0E30D2E3CB0C}" type="datetimeFigureOut">
              <a:rPr lang="en-US" smtClean="0"/>
              <a:pPr/>
              <a:t>4/30/2018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3462EBC-D000-4ED1-91B3-4266A3BD01ED}" type="slidenum">
              <a:rPr lang="en-US" smtClean="0"/>
              <a:pPr/>
              <a:t>‹#›</a:t>
            </a:fld>
            <a:endParaRPr lang="en-US"/>
          </a:p>
        </p:txBody>
      </p:sp>
    </p:spTree>
    <p:extLst>
      <p:ext uri="{BB962C8B-B14F-4D97-AF65-F5344CB8AC3E}">
        <p14:creationId xmlns:p14="http://schemas.microsoft.com/office/powerpoint/2010/main" val="1659242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F8C9E7A-B3BE-41EB-8765-7F9AB0FC97A5}" type="datetimeFigureOut">
              <a:rPr lang="en-US" smtClean="0"/>
              <a:pPr/>
              <a:t>4/30/2018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C28467-42F5-4A1F-BBBD-899DA21DEA15}" type="slidenum">
              <a:rPr lang="en-US" smtClean="0"/>
              <a:pPr/>
              <a:t>‹#›</a:t>
            </a:fld>
            <a:endParaRPr lang="en-US"/>
          </a:p>
        </p:txBody>
      </p:sp>
    </p:spTree>
    <p:extLst>
      <p:ext uri="{BB962C8B-B14F-4D97-AF65-F5344CB8AC3E}">
        <p14:creationId xmlns:p14="http://schemas.microsoft.com/office/powerpoint/2010/main" val="342966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1</a:t>
            </a:fld>
            <a:endParaRPr lang="en-US"/>
          </a:p>
        </p:txBody>
      </p:sp>
    </p:spTree>
    <p:extLst>
      <p:ext uri="{BB962C8B-B14F-4D97-AF65-F5344CB8AC3E}">
        <p14:creationId xmlns:p14="http://schemas.microsoft.com/office/powerpoint/2010/main" val="220206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10</a:t>
            </a:fld>
            <a:endParaRPr lang="en-US"/>
          </a:p>
        </p:txBody>
      </p:sp>
    </p:spTree>
    <p:extLst>
      <p:ext uri="{BB962C8B-B14F-4D97-AF65-F5344CB8AC3E}">
        <p14:creationId xmlns:p14="http://schemas.microsoft.com/office/powerpoint/2010/main" val="382551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11</a:t>
            </a:fld>
            <a:endParaRPr lang="en-US"/>
          </a:p>
        </p:txBody>
      </p:sp>
    </p:spTree>
    <p:extLst>
      <p:ext uri="{BB962C8B-B14F-4D97-AF65-F5344CB8AC3E}">
        <p14:creationId xmlns:p14="http://schemas.microsoft.com/office/powerpoint/2010/main" val="174208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12</a:t>
            </a:fld>
            <a:endParaRPr lang="en-US"/>
          </a:p>
        </p:txBody>
      </p:sp>
    </p:spTree>
    <p:extLst>
      <p:ext uri="{BB962C8B-B14F-4D97-AF65-F5344CB8AC3E}">
        <p14:creationId xmlns:p14="http://schemas.microsoft.com/office/powerpoint/2010/main" val="198464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13</a:t>
            </a:fld>
            <a:endParaRPr lang="en-US"/>
          </a:p>
        </p:txBody>
      </p:sp>
    </p:spTree>
    <p:extLst>
      <p:ext uri="{BB962C8B-B14F-4D97-AF65-F5344CB8AC3E}">
        <p14:creationId xmlns:p14="http://schemas.microsoft.com/office/powerpoint/2010/main" val="3845294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14</a:t>
            </a:fld>
            <a:endParaRPr lang="en-US"/>
          </a:p>
        </p:txBody>
      </p:sp>
    </p:spTree>
    <p:extLst>
      <p:ext uri="{BB962C8B-B14F-4D97-AF65-F5344CB8AC3E}">
        <p14:creationId xmlns:p14="http://schemas.microsoft.com/office/powerpoint/2010/main" val="140597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15</a:t>
            </a:fld>
            <a:endParaRPr lang="en-US"/>
          </a:p>
        </p:txBody>
      </p:sp>
    </p:spTree>
    <p:extLst>
      <p:ext uri="{BB962C8B-B14F-4D97-AF65-F5344CB8AC3E}">
        <p14:creationId xmlns:p14="http://schemas.microsoft.com/office/powerpoint/2010/main" val="1240321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16</a:t>
            </a:fld>
            <a:endParaRPr lang="en-US" dirty="0"/>
          </a:p>
        </p:txBody>
      </p:sp>
    </p:spTree>
    <p:extLst>
      <p:ext uri="{BB962C8B-B14F-4D97-AF65-F5344CB8AC3E}">
        <p14:creationId xmlns:p14="http://schemas.microsoft.com/office/powerpoint/2010/main" val="3999896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17</a:t>
            </a:fld>
            <a:endParaRPr lang="en-US"/>
          </a:p>
        </p:txBody>
      </p:sp>
    </p:spTree>
    <p:extLst>
      <p:ext uri="{BB962C8B-B14F-4D97-AF65-F5344CB8AC3E}">
        <p14:creationId xmlns:p14="http://schemas.microsoft.com/office/powerpoint/2010/main" val="296011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18</a:t>
            </a:fld>
            <a:endParaRPr lang="en-US"/>
          </a:p>
        </p:txBody>
      </p:sp>
    </p:spTree>
    <p:extLst>
      <p:ext uri="{BB962C8B-B14F-4D97-AF65-F5344CB8AC3E}">
        <p14:creationId xmlns:p14="http://schemas.microsoft.com/office/powerpoint/2010/main" val="34328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19</a:t>
            </a:fld>
            <a:endParaRPr lang="en-US"/>
          </a:p>
        </p:txBody>
      </p:sp>
    </p:spTree>
    <p:extLst>
      <p:ext uri="{BB962C8B-B14F-4D97-AF65-F5344CB8AC3E}">
        <p14:creationId xmlns:p14="http://schemas.microsoft.com/office/powerpoint/2010/main" val="281270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2</a:t>
            </a:fld>
            <a:endParaRPr lang="en-US"/>
          </a:p>
        </p:txBody>
      </p:sp>
    </p:spTree>
    <p:extLst>
      <p:ext uri="{BB962C8B-B14F-4D97-AF65-F5344CB8AC3E}">
        <p14:creationId xmlns:p14="http://schemas.microsoft.com/office/powerpoint/2010/main" val="2629956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20</a:t>
            </a:fld>
            <a:endParaRPr lang="en-US"/>
          </a:p>
        </p:txBody>
      </p:sp>
    </p:spTree>
    <p:extLst>
      <p:ext uri="{BB962C8B-B14F-4D97-AF65-F5344CB8AC3E}">
        <p14:creationId xmlns:p14="http://schemas.microsoft.com/office/powerpoint/2010/main" val="4022111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21</a:t>
            </a:fld>
            <a:endParaRPr lang="en-US"/>
          </a:p>
        </p:txBody>
      </p:sp>
    </p:spTree>
    <p:extLst>
      <p:ext uri="{BB962C8B-B14F-4D97-AF65-F5344CB8AC3E}">
        <p14:creationId xmlns:p14="http://schemas.microsoft.com/office/powerpoint/2010/main" val="986906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22</a:t>
            </a:fld>
            <a:endParaRPr lang="en-US"/>
          </a:p>
        </p:txBody>
      </p:sp>
    </p:spTree>
    <p:extLst>
      <p:ext uri="{BB962C8B-B14F-4D97-AF65-F5344CB8AC3E}">
        <p14:creationId xmlns:p14="http://schemas.microsoft.com/office/powerpoint/2010/main" val="653725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23</a:t>
            </a:fld>
            <a:endParaRPr lang="en-US"/>
          </a:p>
        </p:txBody>
      </p:sp>
    </p:spTree>
    <p:extLst>
      <p:ext uri="{BB962C8B-B14F-4D97-AF65-F5344CB8AC3E}">
        <p14:creationId xmlns:p14="http://schemas.microsoft.com/office/powerpoint/2010/main" val="19830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24</a:t>
            </a:fld>
            <a:endParaRPr lang="en-US" dirty="0"/>
          </a:p>
        </p:txBody>
      </p:sp>
    </p:spTree>
    <p:extLst>
      <p:ext uri="{BB962C8B-B14F-4D97-AF65-F5344CB8AC3E}">
        <p14:creationId xmlns:p14="http://schemas.microsoft.com/office/powerpoint/2010/main" val="380333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25</a:t>
            </a:fld>
            <a:endParaRPr lang="en-US" dirty="0"/>
          </a:p>
        </p:txBody>
      </p:sp>
    </p:spTree>
    <p:extLst>
      <p:ext uri="{BB962C8B-B14F-4D97-AF65-F5344CB8AC3E}">
        <p14:creationId xmlns:p14="http://schemas.microsoft.com/office/powerpoint/2010/main" val="251499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26</a:t>
            </a:fld>
            <a:endParaRPr lang="en-US" dirty="0"/>
          </a:p>
        </p:txBody>
      </p:sp>
    </p:spTree>
    <p:extLst>
      <p:ext uri="{BB962C8B-B14F-4D97-AF65-F5344CB8AC3E}">
        <p14:creationId xmlns:p14="http://schemas.microsoft.com/office/powerpoint/2010/main" val="3909686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27</a:t>
            </a:fld>
            <a:endParaRPr lang="en-US"/>
          </a:p>
        </p:txBody>
      </p:sp>
    </p:spTree>
    <p:extLst>
      <p:ext uri="{BB962C8B-B14F-4D97-AF65-F5344CB8AC3E}">
        <p14:creationId xmlns:p14="http://schemas.microsoft.com/office/powerpoint/2010/main" val="4197648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28</a:t>
            </a:fld>
            <a:endParaRPr lang="en-US"/>
          </a:p>
        </p:txBody>
      </p:sp>
    </p:spTree>
    <p:extLst>
      <p:ext uri="{BB962C8B-B14F-4D97-AF65-F5344CB8AC3E}">
        <p14:creationId xmlns:p14="http://schemas.microsoft.com/office/powerpoint/2010/main" val="1146437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29</a:t>
            </a:fld>
            <a:endParaRPr lang="en-US"/>
          </a:p>
        </p:txBody>
      </p:sp>
    </p:spTree>
    <p:extLst>
      <p:ext uri="{BB962C8B-B14F-4D97-AF65-F5344CB8AC3E}">
        <p14:creationId xmlns:p14="http://schemas.microsoft.com/office/powerpoint/2010/main" val="17423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3</a:t>
            </a:fld>
            <a:endParaRPr lang="en-US"/>
          </a:p>
        </p:txBody>
      </p:sp>
    </p:spTree>
    <p:extLst>
      <p:ext uri="{BB962C8B-B14F-4D97-AF65-F5344CB8AC3E}">
        <p14:creationId xmlns:p14="http://schemas.microsoft.com/office/powerpoint/2010/main" val="3102229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30</a:t>
            </a:fld>
            <a:endParaRPr lang="en-US"/>
          </a:p>
        </p:txBody>
      </p:sp>
    </p:spTree>
    <p:extLst>
      <p:ext uri="{BB962C8B-B14F-4D97-AF65-F5344CB8AC3E}">
        <p14:creationId xmlns:p14="http://schemas.microsoft.com/office/powerpoint/2010/main" val="916970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31</a:t>
            </a:fld>
            <a:endParaRPr lang="en-US"/>
          </a:p>
        </p:txBody>
      </p:sp>
    </p:spTree>
    <p:extLst>
      <p:ext uri="{BB962C8B-B14F-4D97-AF65-F5344CB8AC3E}">
        <p14:creationId xmlns:p14="http://schemas.microsoft.com/office/powerpoint/2010/main" val="2124784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32</a:t>
            </a:fld>
            <a:endParaRPr lang="en-US"/>
          </a:p>
        </p:txBody>
      </p:sp>
    </p:spTree>
    <p:extLst>
      <p:ext uri="{BB962C8B-B14F-4D97-AF65-F5344CB8AC3E}">
        <p14:creationId xmlns:p14="http://schemas.microsoft.com/office/powerpoint/2010/main" val="1309443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66D9E3-6D54-43A5-BD07-907A186686F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7174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ACDEE6-33F7-43ED-8D5B-B3CCBE105E2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65512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31774">
              <a:spcBef>
                <a:spcPct val="0"/>
              </a:spcBef>
              <a:defRPr/>
            </a:pPr>
            <a:endParaRPr lang="en-US"/>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6998" indent="-291154" eaLnBrk="0" hangingPunct="0">
              <a:defRPr sz="2400">
                <a:solidFill>
                  <a:schemeClr val="tx1"/>
                </a:solidFill>
                <a:latin typeface="Century Gothic" charset="0"/>
                <a:ea typeface="ＭＳ Ｐゴシック" charset="0"/>
              </a:defRPr>
            </a:lvl2pPr>
            <a:lvl3pPr marL="1164612" indent="-232923" eaLnBrk="0" hangingPunct="0">
              <a:defRPr sz="2400">
                <a:solidFill>
                  <a:schemeClr val="tx1"/>
                </a:solidFill>
                <a:latin typeface="Century Gothic" charset="0"/>
                <a:ea typeface="ＭＳ Ｐゴシック" charset="0"/>
              </a:defRPr>
            </a:lvl3pPr>
            <a:lvl4pPr marL="1630457" indent="-232923" eaLnBrk="0" hangingPunct="0">
              <a:defRPr sz="2400">
                <a:solidFill>
                  <a:schemeClr val="tx1"/>
                </a:solidFill>
                <a:latin typeface="Century Gothic" charset="0"/>
                <a:ea typeface="ＭＳ Ｐゴシック" charset="0"/>
              </a:defRPr>
            </a:lvl4pPr>
            <a:lvl5pPr marL="2096301" indent="-232923" eaLnBrk="0" hangingPunct="0">
              <a:defRPr sz="2400">
                <a:solidFill>
                  <a:schemeClr val="tx1"/>
                </a:solidFill>
                <a:latin typeface="Century Gothic" charset="0"/>
                <a:ea typeface="ＭＳ Ｐゴシック" charset="0"/>
              </a:defRPr>
            </a:lvl5pPr>
            <a:lvl6pPr marL="2562146" indent="-232923" eaLnBrk="0" fontAlgn="base" hangingPunct="0">
              <a:spcBef>
                <a:spcPct val="0"/>
              </a:spcBef>
              <a:spcAft>
                <a:spcPct val="0"/>
              </a:spcAft>
              <a:defRPr sz="2400">
                <a:solidFill>
                  <a:schemeClr val="tx1"/>
                </a:solidFill>
                <a:latin typeface="Century Gothic" charset="0"/>
                <a:ea typeface="ＭＳ Ｐゴシック" charset="0"/>
              </a:defRPr>
            </a:lvl6pPr>
            <a:lvl7pPr marL="3027991" indent="-232923" eaLnBrk="0" fontAlgn="base" hangingPunct="0">
              <a:spcBef>
                <a:spcPct val="0"/>
              </a:spcBef>
              <a:spcAft>
                <a:spcPct val="0"/>
              </a:spcAft>
              <a:defRPr sz="2400">
                <a:solidFill>
                  <a:schemeClr val="tx1"/>
                </a:solidFill>
                <a:latin typeface="Century Gothic" charset="0"/>
                <a:ea typeface="ＭＳ Ｐゴシック" charset="0"/>
              </a:defRPr>
            </a:lvl7pPr>
            <a:lvl8pPr marL="3493836" indent="-232923" eaLnBrk="0" fontAlgn="base" hangingPunct="0">
              <a:spcBef>
                <a:spcPct val="0"/>
              </a:spcBef>
              <a:spcAft>
                <a:spcPct val="0"/>
              </a:spcAft>
              <a:defRPr sz="2400">
                <a:solidFill>
                  <a:schemeClr val="tx1"/>
                </a:solidFill>
                <a:latin typeface="Century Gothic" charset="0"/>
                <a:ea typeface="ＭＳ Ｐゴシック" charset="0"/>
              </a:defRPr>
            </a:lvl8pPr>
            <a:lvl9pPr marL="3959680" indent="-232923"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8138E996-E807-4148-89C0-7728FCCEF92F}" type="slidenum">
              <a:rPr lang="en-US" sz="1200"/>
              <a:pPr eaLnBrk="1" hangingPunct="1"/>
              <a:t>35</a:t>
            </a:fld>
            <a:endParaRPr lang="en-US" sz="1200"/>
          </a:p>
        </p:txBody>
      </p:sp>
    </p:spTree>
    <p:extLst>
      <p:ext uri="{BB962C8B-B14F-4D97-AF65-F5344CB8AC3E}">
        <p14:creationId xmlns:p14="http://schemas.microsoft.com/office/powerpoint/2010/main" val="231902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ACDEE6-33F7-43ED-8D5B-B3CCBE105E2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20798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37</a:t>
            </a:fld>
            <a:endParaRPr lang="en-US"/>
          </a:p>
        </p:txBody>
      </p:sp>
    </p:spTree>
    <p:extLst>
      <p:ext uri="{BB962C8B-B14F-4D97-AF65-F5344CB8AC3E}">
        <p14:creationId xmlns:p14="http://schemas.microsoft.com/office/powerpoint/2010/main" val="1369131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38</a:t>
            </a:fld>
            <a:endParaRPr lang="en-US"/>
          </a:p>
        </p:txBody>
      </p:sp>
    </p:spTree>
    <p:extLst>
      <p:ext uri="{BB962C8B-B14F-4D97-AF65-F5344CB8AC3E}">
        <p14:creationId xmlns:p14="http://schemas.microsoft.com/office/powerpoint/2010/main" val="2070800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39</a:t>
            </a:fld>
            <a:endParaRPr lang="en-US"/>
          </a:p>
        </p:txBody>
      </p:sp>
    </p:spTree>
    <p:extLst>
      <p:ext uri="{BB962C8B-B14F-4D97-AF65-F5344CB8AC3E}">
        <p14:creationId xmlns:p14="http://schemas.microsoft.com/office/powerpoint/2010/main" val="348739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4</a:t>
            </a:fld>
            <a:endParaRPr lang="en-US"/>
          </a:p>
        </p:txBody>
      </p:sp>
    </p:spTree>
    <p:extLst>
      <p:ext uri="{BB962C8B-B14F-4D97-AF65-F5344CB8AC3E}">
        <p14:creationId xmlns:p14="http://schemas.microsoft.com/office/powerpoint/2010/main" val="284155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40</a:t>
            </a:fld>
            <a:endParaRPr lang="en-US"/>
          </a:p>
        </p:txBody>
      </p:sp>
    </p:spTree>
    <p:extLst>
      <p:ext uri="{BB962C8B-B14F-4D97-AF65-F5344CB8AC3E}">
        <p14:creationId xmlns:p14="http://schemas.microsoft.com/office/powerpoint/2010/main" val="2238318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41</a:t>
            </a:fld>
            <a:endParaRPr lang="en-US"/>
          </a:p>
        </p:txBody>
      </p:sp>
    </p:spTree>
    <p:extLst>
      <p:ext uri="{BB962C8B-B14F-4D97-AF65-F5344CB8AC3E}">
        <p14:creationId xmlns:p14="http://schemas.microsoft.com/office/powerpoint/2010/main" val="334736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42</a:t>
            </a:fld>
            <a:endParaRPr lang="en-US"/>
          </a:p>
        </p:txBody>
      </p:sp>
    </p:spTree>
    <p:extLst>
      <p:ext uri="{BB962C8B-B14F-4D97-AF65-F5344CB8AC3E}">
        <p14:creationId xmlns:p14="http://schemas.microsoft.com/office/powerpoint/2010/main" val="91120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43</a:t>
            </a:fld>
            <a:endParaRPr lang="en-US"/>
          </a:p>
        </p:txBody>
      </p:sp>
    </p:spTree>
    <p:extLst>
      <p:ext uri="{BB962C8B-B14F-4D97-AF65-F5344CB8AC3E}">
        <p14:creationId xmlns:p14="http://schemas.microsoft.com/office/powerpoint/2010/main" val="1087958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44</a:t>
            </a:fld>
            <a:endParaRPr lang="en-US"/>
          </a:p>
        </p:txBody>
      </p:sp>
    </p:spTree>
    <p:extLst>
      <p:ext uri="{BB962C8B-B14F-4D97-AF65-F5344CB8AC3E}">
        <p14:creationId xmlns:p14="http://schemas.microsoft.com/office/powerpoint/2010/main" val="3799456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45</a:t>
            </a:fld>
            <a:endParaRPr lang="en-US" dirty="0"/>
          </a:p>
        </p:txBody>
      </p:sp>
    </p:spTree>
    <p:extLst>
      <p:ext uri="{BB962C8B-B14F-4D97-AF65-F5344CB8AC3E}">
        <p14:creationId xmlns:p14="http://schemas.microsoft.com/office/powerpoint/2010/main" val="411690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46</a:t>
            </a:fld>
            <a:endParaRPr lang="en-US"/>
          </a:p>
        </p:txBody>
      </p:sp>
    </p:spTree>
    <p:extLst>
      <p:ext uri="{BB962C8B-B14F-4D97-AF65-F5344CB8AC3E}">
        <p14:creationId xmlns:p14="http://schemas.microsoft.com/office/powerpoint/2010/main" val="1514731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47</a:t>
            </a:fld>
            <a:endParaRPr lang="en-US"/>
          </a:p>
        </p:txBody>
      </p:sp>
    </p:spTree>
    <p:extLst>
      <p:ext uri="{BB962C8B-B14F-4D97-AF65-F5344CB8AC3E}">
        <p14:creationId xmlns:p14="http://schemas.microsoft.com/office/powerpoint/2010/main" val="1989304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48</a:t>
            </a:fld>
            <a:endParaRPr lang="en-US"/>
          </a:p>
        </p:txBody>
      </p:sp>
    </p:spTree>
    <p:extLst>
      <p:ext uri="{BB962C8B-B14F-4D97-AF65-F5344CB8AC3E}">
        <p14:creationId xmlns:p14="http://schemas.microsoft.com/office/powerpoint/2010/main" val="242289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49</a:t>
            </a:fld>
            <a:endParaRPr lang="en-US"/>
          </a:p>
        </p:txBody>
      </p:sp>
    </p:spTree>
    <p:extLst>
      <p:ext uri="{BB962C8B-B14F-4D97-AF65-F5344CB8AC3E}">
        <p14:creationId xmlns:p14="http://schemas.microsoft.com/office/powerpoint/2010/main" val="161133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a:t>
            </a:fld>
            <a:endParaRPr lang="en-US"/>
          </a:p>
        </p:txBody>
      </p:sp>
    </p:spTree>
    <p:extLst>
      <p:ext uri="{BB962C8B-B14F-4D97-AF65-F5344CB8AC3E}">
        <p14:creationId xmlns:p14="http://schemas.microsoft.com/office/powerpoint/2010/main" val="29131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50</a:t>
            </a:fld>
            <a:endParaRPr lang="en-US"/>
          </a:p>
        </p:txBody>
      </p:sp>
    </p:spTree>
    <p:extLst>
      <p:ext uri="{BB962C8B-B14F-4D97-AF65-F5344CB8AC3E}">
        <p14:creationId xmlns:p14="http://schemas.microsoft.com/office/powerpoint/2010/main" val="1416171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9531" indent="-169531">
              <a:spcBef>
                <a:spcPct val="20000"/>
              </a:spcBef>
              <a:spcAft>
                <a:spcPct val="0"/>
              </a:spcAft>
              <a:buChar char="•"/>
            </a:pPr>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51</a:t>
            </a:fld>
            <a:endParaRPr lang="en-US"/>
          </a:p>
        </p:txBody>
      </p:sp>
    </p:spTree>
    <p:extLst>
      <p:ext uri="{BB962C8B-B14F-4D97-AF65-F5344CB8AC3E}">
        <p14:creationId xmlns:p14="http://schemas.microsoft.com/office/powerpoint/2010/main" val="2862819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52</a:t>
            </a:fld>
            <a:endParaRPr lang="en-US"/>
          </a:p>
        </p:txBody>
      </p:sp>
    </p:spTree>
    <p:extLst>
      <p:ext uri="{BB962C8B-B14F-4D97-AF65-F5344CB8AC3E}">
        <p14:creationId xmlns:p14="http://schemas.microsoft.com/office/powerpoint/2010/main" val="156557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53</a:t>
            </a:fld>
            <a:endParaRPr lang="en-US"/>
          </a:p>
        </p:txBody>
      </p:sp>
    </p:spTree>
    <p:extLst>
      <p:ext uri="{BB962C8B-B14F-4D97-AF65-F5344CB8AC3E}">
        <p14:creationId xmlns:p14="http://schemas.microsoft.com/office/powerpoint/2010/main" val="172215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54</a:t>
            </a:fld>
            <a:endParaRPr lang="en-US"/>
          </a:p>
        </p:txBody>
      </p:sp>
    </p:spTree>
    <p:extLst>
      <p:ext uri="{BB962C8B-B14F-4D97-AF65-F5344CB8AC3E}">
        <p14:creationId xmlns:p14="http://schemas.microsoft.com/office/powerpoint/2010/main" val="1601252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55</a:t>
            </a:fld>
            <a:endParaRPr lang="en-US"/>
          </a:p>
        </p:txBody>
      </p:sp>
    </p:spTree>
    <p:extLst>
      <p:ext uri="{BB962C8B-B14F-4D97-AF65-F5344CB8AC3E}">
        <p14:creationId xmlns:p14="http://schemas.microsoft.com/office/powerpoint/2010/main" val="2713081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56</a:t>
            </a:fld>
            <a:endParaRPr lang="en-US" dirty="0"/>
          </a:p>
        </p:txBody>
      </p:sp>
    </p:spTree>
    <p:extLst>
      <p:ext uri="{BB962C8B-B14F-4D97-AF65-F5344CB8AC3E}">
        <p14:creationId xmlns:p14="http://schemas.microsoft.com/office/powerpoint/2010/main" val="558839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57</a:t>
            </a:fld>
            <a:endParaRPr lang="en-US"/>
          </a:p>
        </p:txBody>
      </p:sp>
    </p:spTree>
    <p:extLst>
      <p:ext uri="{BB962C8B-B14F-4D97-AF65-F5344CB8AC3E}">
        <p14:creationId xmlns:p14="http://schemas.microsoft.com/office/powerpoint/2010/main" val="91340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58</a:t>
            </a:fld>
            <a:endParaRPr lang="en-US"/>
          </a:p>
        </p:txBody>
      </p:sp>
    </p:spTree>
    <p:extLst>
      <p:ext uri="{BB962C8B-B14F-4D97-AF65-F5344CB8AC3E}">
        <p14:creationId xmlns:p14="http://schemas.microsoft.com/office/powerpoint/2010/main" val="1554548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59</a:t>
            </a:fld>
            <a:endParaRPr lang="en-US"/>
          </a:p>
        </p:txBody>
      </p:sp>
    </p:spTree>
    <p:extLst>
      <p:ext uri="{BB962C8B-B14F-4D97-AF65-F5344CB8AC3E}">
        <p14:creationId xmlns:p14="http://schemas.microsoft.com/office/powerpoint/2010/main" val="132262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6</a:t>
            </a:fld>
            <a:endParaRPr lang="en-US" dirty="0"/>
          </a:p>
        </p:txBody>
      </p:sp>
    </p:spTree>
    <p:extLst>
      <p:ext uri="{BB962C8B-B14F-4D97-AF65-F5344CB8AC3E}">
        <p14:creationId xmlns:p14="http://schemas.microsoft.com/office/powerpoint/2010/main" val="1672528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60</a:t>
            </a:fld>
            <a:endParaRPr lang="en-US"/>
          </a:p>
        </p:txBody>
      </p:sp>
    </p:spTree>
    <p:extLst>
      <p:ext uri="{BB962C8B-B14F-4D97-AF65-F5344CB8AC3E}">
        <p14:creationId xmlns:p14="http://schemas.microsoft.com/office/powerpoint/2010/main" val="4127327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61</a:t>
            </a:fld>
            <a:endParaRPr lang="en-US"/>
          </a:p>
        </p:txBody>
      </p:sp>
    </p:spTree>
    <p:extLst>
      <p:ext uri="{BB962C8B-B14F-4D97-AF65-F5344CB8AC3E}">
        <p14:creationId xmlns:p14="http://schemas.microsoft.com/office/powerpoint/2010/main" val="609172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62</a:t>
            </a:fld>
            <a:endParaRPr lang="en-US"/>
          </a:p>
        </p:txBody>
      </p:sp>
    </p:spTree>
    <p:extLst>
      <p:ext uri="{BB962C8B-B14F-4D97-AF65-F5344CB8AC3E}">
        <p14:creationId xmlns:p14="http://schemas.microsoft.com/office/powerpoint/2010/main" val="1285797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63</a:t>
            </a:fld>
            <a:endParaRPr lang="en-US"/>
          </a:p>
        </p:txBody>
      </p:sp>
    </p:spTree>
    <p:extLst>
      <p:ext uri="{BB962C8B-B14F-4D97-AF65-F5344CB8AC3E}">
        <p14:creationId xmlns:p14="http://schemas.microsoft.com/office/powerpoint/2010/main" val="1743626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64</a:t>
            </a:fld>
            <a:endParaRPr lang="en-US" dirty="0"/>
          </a:p>
        </p:txBody>
      </p:sp>
    </p:spTree>
    <p:extLst>
      <p:ext uri="{BB962C8B-B14F-4D97-AF65-F5344CB8AC3E}">
        <p14:creationId xmlns:p14="http://schemas.microsoft.com/office/powerpoint/2010/main" val="1295417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65</a:t>
            </a:fld>
            <a:endParaRPr lang="en-US"/>
          </a:p>
        </p:txBody>
      </p:sp>
    </p:spTree>
    <p:extLst>
      <p:ext uri="{BB962C8B-B14F-4D97-AF65-F5344CB8AC3E}">
        <p14:creationId xmlns:p14="http://schemas.microsoft.com/office/powerpoint/2010/main" val="3509200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66</a:t>
            </a:fld>
            <a:endParaRPr lang="en-US"/>
          </a:p>
        </p:txBody>
      </p:sp>
    </p:spTree>
    <p:extLst>
      <p:ext uri="{BB962C8B-B14F-4D97-AF65-F5344CB8AC3E}">
        <p14:creationId xmlns:p14="http://schemas.microsoft.com/office/powerpoint/2010/main" val="725618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67</a:t>
            </a:fld>
            <a:endParaRPr lang="en-US"/>
          </a:p>
        </p:txBody>
      </p:sp>
    </p:spTree>
    <p:extLst>
      <p:ext uri="{BB962C8B-B14F-4D97-AF65-F5344CB8AC3E}">
        <p14:creationId xmlns:p14="http://schemas.microsoft.com/office/powerpoint/2010/main" val="22045945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68</a:t>
            </a:fld>
            <a:endParaRPr lang="en-US"/>
          </a:p>
        </p:txBody>
      </p:sp>
    </p:spTree>
    <p:extLst>
      <p:ext uri="{BB962C8B-B14F-4D97-AF65-F5344CB8AC3E}">
        <p14:creationId xmlns:p14="http://schemas.microsoft.com/office/powerpoint/2010/main" val="831912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7102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7</a:t>
            </a:fld>
            <a:endParaRPr lang="en-US"/>
          </a:p>
        </p:txBody>
      </p:sp>
    </p:spTree>
    <p:extLst>
      <p:ext uri="{BB962C8B-B14F-4D97-AF65-F5344CB8AC3E}">
        <p14:creationId xmlns:p14="http://schemas.microsoft.com/office/powerpoint/2010/main" val="156970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C28467-42F5-4A1F-BBBD-899DA21DEA15}" type="slidenum">
              <a:rPr lang="en-US" smtClean="0"/>
              <a:pPr/>
              <a:t>8</a:t>
            </a:fld>
            <a:endParaRPr lang="en-US"/>
          </a:p>
        </p:txBody>
      </p:sp>
    </p:spTree>
    <p:extLst>
      <p:ext uri="{BB962C8B-B14F-4D97-AF65-F5344CB8AC3E}">
        <p14:creationId xmlns:p14="http://schemas.microsoft.com/office/powerpoint/2010/main" val="147860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28467-42F5-4A1F-BBBD-899DA21DEA15}" type="slidenum">
              <a:rPr lang="en-US" smtClean="0"/>
              <a:pPr/>
              <a:t>9</a:t>
            </a:fld>
            <a:endParaRPr lang="en-US"/>
          </a:p>
        </p:txBody>
      </p:sp>
    </p:spTree>
    <p:extLst>
      <p:ext uri="{BB962C8B-B14F-4D97-AF65-F5344CB8AC3E}">
        <p14:creationId xmlns:p14="http://schemas.microsoft.com/office/powerpoint/2010/main" val="228455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52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a:t>Click to edit Master title style</a:t>
            </a:r>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8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a:solidFill>
                  <a:srgbClr val="FFFFFF"/>
                </a:solidFill>
              </a:rPr>
              <a:t>1800 M Street, NW, Suite 300S, Washington, D.C. 20036-5828   </a:t>
            </a:r>
            <a:r>
              <a:rPr lang="en-US" sz="700">
                <a:solidFill>
                  <a:schemeClr val="tx2"/>
                </a:solidFill>
              </a:rPr>
              <a:t>|</a:t>
            </a:r>
            <a:r>
              <a:rPr lang="en-US" sz="700">
                <a:solidFill>
                  <a:srgbClr val="FFFFFF"/>
                </a:solidFill>
              </a:rPr>
              <a:t>   P. 202.296.3671   </a:t>
            </a:r>
            <a:r>
              <a:rPr lang="en-US" sz="700">
                <a:solidFill>
                  <a:srgbClr val="00A7B5"/>
                </a:solidFill>
              </a:rPr>
              <a:t>|</a:t>
            </a:r>
            <a:r>
              <a:rPr lang="en-US" sz="700">
                <a:solidFill>
                  <a:srgbClr val="FFFFFF"/>
                </a:solidFill>
              </a:rPr>
              <a:t>    F. 202.223.5843</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67694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a:t>[Insert Logo Here]</a:t>
            </a: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a:t>[Insert Address Here]</a:t>
            </a:r>
          </a:p>
        </p:txBody>
      </p:sp>
    </p:spTree>
    <p:extLst>
      <p:ext uri="{BB962C8B-B14F-4D97-AF65-F5344CB8AC3E}">
        <p14:creationId xmlns:p14="http://schemas.microsoft.com/office/powerpoint/2010/main" val="116466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614363"/>
            <a:ext cx="2305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a:solidFill>
                  <a:srgbClr val="FFFFFF"/>
                </a:solidFill>
              </a:rPr>
              <a:t>1800 M Street, NW, Suite 300S, Washington, D.C. 20036-5843   </a:t>
            </a:r>
            <a:r>
              <a:rPr lang="en-US" sz="700">
                <a:solidFill>
                  <a:srgbClr val="00A7B5"/>
                </a:solidFill>
              </a:rPr>
              <a:t>|</a:t>
            </a:r>
            <a:r>
              <a:rPr lang="en-US" sz="700">
                <a:solidFill>
                  <a:srgbClr val="FFFFFF"/>
                </a:solidFill>
              </a:rPr>
              <a:t>   P. 202.296.3671   </a:t>
            </a:r>
            <a:r>
              <a:rPr lang="en-US" sz="700">
                <a:solidFill>
                  <a:srgbClr val="00A7B5"/>
                </a:solidFill>
              </a:rPr>
              <a:t>|</a:t>
            </a:r>
            <a:r>
              <a:rPr lang="en-US" sz="700">
                <a:solidFill>
                  <a:srgbClr val="FFFFFF"/>
                </a:solidFill>
              </a:rPr>
              <a:t>    F. 202.223.5843   </a:t>
            </a:r>
            <a:r>
              <a:rPr lang="en-US" sz="700">
                <a:solidFill>
                  <a:srgbClr val="00A7B5"/>
                </a:solidFill>
              </a:rPr>
              <a:t>|</a:t>
            </a:r>
            <a:r>
              <a:rPr lang="en-US" sz="70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a:t>[Insert Date Here]</a:t>
            </a:r>
          </a:p>
        </p:txBody>
      </p:sp>
    </p:spTree>
    <p:extLst>
      <p:ext uri="{BB962C8B-B14F-4D97-AF65-F5344CB8AC3E}">
        <p14:creationId xmlns:p14="http://schemas.microsoft.com/office/powerpoint/2010/main" val="371352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a:t>[Insert Date Here]</a:t>
            </a:r>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a:t>[Insert Logo Here]</a:t>
            </a:r>
          </a:p>
        </p:txBody>
      </p:sp>
      <p:sp>
        <p:nvSpPr>
          <p:cNvPr id="14" name="TextBox 13"/>
          <p:cNvSpPr txBox="1"/>
          <p:nvPr userDrawn="1"/>
        </p:nvSpPr>
        <p:spPr>
          <a:xfrm>
            <a:off x="7501367" y="4467225"/>
            <a:ext cx="1069812" cy="200055"/>
          </a:xfrm>
          <a:prstGeom prst="rect">
            <a:avLst/>
          </a:prstGeom>
          <a:noFill/>
        </p:spPr>
        <p:txBody>
          <a:bodyPr wrap="none" rtlCol="0">
            <a:spAutoFit/>
          </a:bodyPr>
          <a:lstStyle/>
          <a:p>
            <a:pPr algn="r">
              <a:defRPr/>
            </a:pPr>
            <a:r>
              <a:rPr lang="en-US" sz="700" b="1">
                <a:solidFill>
                  <a:srgbClr val="FFFFFF"/>
                </a:solidFill>
              </a:rPr>
              <a:t>homeclosing101.org</a:t>
            </a:r>
            <a:endParaRPr lang="en-US" sz="700" b="1">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a:t>[Insert Address Here]</a:t>
            </a:r>
          </a:p>
        </p:txBody>
      </p:sp>
    </p:spTree>
    <p:extLst>
      <p:ext uri="{BB962C8B-B14F-4D97-AF65-F5344CB8AC3E}">
        <p14:creationId xmlns:p14="http://schemas.microsoft.com/office/powerpoint/2010/main" val="3794261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875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a:t>[Insert Logo Here]</a:t>
            </a:r>
          </a:p>
        </p:txBody>
      </p:sp>
    </p:spTree>
    <p:extLst>
      <p:ext uri="{BB962C8B-B14F-4D97-AF65-F5344CB8AC3E}">
        <p14:creationId xmlns:p14="http://schemas.microsoft.com/office/powerpoint/2010/main" val="167806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3938" y="4062413"/>
            <a:ext cx="1981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38712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a:t>[Insert Logo Here]</a:t>
            </a:r>
          </a:p>
        </p:txBody>
      </p:sp>
    </p:spTree>
    <p:extLst>
      <p:ext uri="{BB962C8B-B14F-4D97-AF65-F5344CB8AC3E}">
        <p14:creationId xmlns:p14="http://schemas.microsoft.com/office/powerpoint/2010/main" val="844252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5363" y="3662363"/>
            <a:ext cx="1981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a:solidFill>
                  <a:srgbClr val="FFFFFF"/>
                </a:solidFill>
              </a:rPr>
              <a:t>1800 M Street, NW, Suite 300S, Washington, D.C. 20036-5843   </a:t>
            </a:r>
            <a:r>
              <a:rPr lang="en-US" sz="700">
                <a:solidFill>
                  <a:srgbClr val="00A7B5"/>
                </a:solidFill>
              </a:rPr>
              <a:t>|</a:t>
            </a:r>
            <a:r>
              <a:rPr lang="en-US" sz="700">
                <a:solidFill>
                  <a:srgbClr val="FFFFFF"/>
                </a:solidFill>
              </a:rPr>
              <a:t>   P. 202.296.3671   </a:t>
            </a:r>
            <a:r>
              <a:rPr lang="en-US" sz="700">
                <a:solidFill>
                  <a:srgbClr val="00A7B5"/>
                </a:solidFill>
              </a:rPr>
              <a:t>|</a:t>
            </a:r>
            <a:r>
              <a:rPr lang="en-US" sz="700">
                <a:solidFill>
                  <a:srgbClr val="FFFFFF"/>
                </a:solidFill>
              </a:rPr>
              <a:t>    F. 202.223.5843   </a:t>
            </a:r>
            <a:r>
              <a:rPr lang="en-US" sz="700">
                <a:solidFill>
                  <a:srgbClr val="00A7B5"/>
                </a:solidFill>
              </a:rPr>
              <a:t>|</a:t>
            </a:r>
            <a:r>
              <a:rPr lang="en-US" sz="700">
                <a:solidFill>
                  <a:srgbClr val="FFFFFF"/>
                </a:solidFill>
              </a:rPr>
              <a:t>   homeclosing101.org</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67694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a:t>[Insert Date Here]</a:t>
            </a:r>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a:t>[Insert Logo Here]</a:t>
            </a: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a:t>[Insert Address Here]</a:t>
            </a:r>
          </a:p>
        </p:txBody>
      </p:sp>
    </p:spTree>
    <p:extLst>
      <p:ext uri="{BB962C8B-B14F-4D97-AF65-F5344CB8AC3E}">
        <p14:creationId xmlns:p14="http://schemas.microsoft.com/office/powerpoint/2010/main" val="3794261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a:t>[Insert Logo Here]</a:t>
            </a: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a:t>[Insert Address Here]</a:t>
            </a:r>
          </a:p>
        </p:txBody>
      </p:sp>
    </p:spTree>
    <p:extLst>
      <p:ext uri="{BB962C8B-B14F-4D97-AF65-F5344CB8AC3E}">
        <p14:creationId xmlns:p14="http://schemas.microsoft.com/office/powerpoint/2010/main" val="1164664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1" name="Rounded Rectangle 10"/>
          <p:cNvSpPr/>
          <p:nvPr userDrawn="1"/>
        </p:nvSpPr>
        <p:spPr>
          <a:xfrm>
            <a:off x="214313" y="231775"/>
            <a:ext cx="8715375" cy="4679950"/>
          </a:xfrm>
          <a:prstGeom prst="roundRect">
            <a:avLst>
              <a:gd name="adj" fmla="val 1298"/>
            </a:avLst>
          </a:prstGeom>
          <a:blipFill rotWithShape="1">
            <a:blip r:embed="rId2" cstate="email">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14363"/>
            <a:ext cx="2305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a:solidFill>
                  <a:srgbClr val="FFFFFF"/>
                </a:solidFill>
              </a:rPr>
              <a:t>1800 M Street, NW, Suite 300S, Washington, D.C. 20036-5828  </a:t>
            </a:r>
            <a:r>
              <a:rPr lang="en-US" sz="700">
                <a:solidFill>
                  <a:srgbClr val="FD9809"/>
                </a:solidFill>
              </a:rPr>
              <a:t> |   </a:t>
            </a:r>
            <a:r>
              <a:rPr lang="en-US" sz="700">
                <a:solidFill>
                  <a:srgbClr val="FFFFFF"/>
                </a:solidFill>
              </a:rPr>
              <a:t>P. 202.296.3671   </a:t>
            </a:r>
            <a:r>
              <a:rPr lang="en-US" sz="700">
                <a:solidFill>
                  <a:srgbClr val="FD9809"/>
                </a:solidFill>
              </a:rPr>
              <a:t>|</a:t>
            </a:r>
            <a:r>
              <a:rPr lang="en-US" sz="700">
                <a:solidFill>
                  <a:srgbClr val="FFFFFF"/>
                </a:solidFill>
              </a:rPr>
              <a:t>    F. 202.223.5843   </a:t>
            </a:r>
            <a:r>
              <a:rPr lang="en-US" sz="700">
                <a:solidFill>
                  <a:srgbClr val="FD9809"/>
                </a:solidFill>
              </a:rPr>
              <a:t>|  </a:t>
            </a:r>
            <a:r>
              <a:rPr lang="en-US" sz="70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a:t>[Insert Date Here]</a:t>
            </a:r>
          </a:p>
        </p:txBody>
      </p:sp>
    </p:spTree>
    <p:extLst>
      <p:ext uri="{BB962C8B-B14F-4D97-AF65-F5344CB8AC3E}">
        <p14:creationId xmlns:p14="http://schemas.microsoft.com/office/powerpoint/2010/main" val="2296225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614363"/>
            <a:ext cx="2305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val="201833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cstate="email">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14363"/>
            <a:ext cx="2305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val="248845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val="150672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493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val="1508394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3938" y="4062413"/>
            <a:ext cx="1981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50311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val="319910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76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875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334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24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05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5363" y="3662363"/>
            <a:ext cx="1981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05143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cstate="email">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5363" y="3662363"/>
            <a:ext cx="1981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207584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val="4008393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4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6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38712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a:t>[Insert Logo Here]</a:t>
            </a:r>
          </a:p>
        </p:txBody>
      </p:sp>
    </p:spTree>
    <p:extLst>
      <p:ext uri="{BB962C8B-B14F-4D97-AF65-F5344CB8AC3E}">
        <p14:creationId xmlns:p14="http://schemas.microsoft.com/office/powerpoint/2010/main" val="84425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3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5"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9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6" descr="ALTA_LOGO_PMS444+17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75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Master title style, Century Gothic, 28 pts., sentence case, bold, aqua</a:t>
            </a:r>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8" r:id="rId1"/>
    <p:sldLayoutId id="2147483686" r:id="rId2"/>
    <p:sldLayoutId id="2147483679" r:id="rId3"/>
    <p:sldLayoutId id="2147483688" r:id="rId4"/>
    <p:sldLayoutId id="2147483680" r:id="rId5"/>
    <p:sldLayoutId id="2147483687" r:id="rId6"/>
    <p:sldLayoutId id="2147483681" r:id="rId7"/>
    <p:sldLayoutId id="2147483682" r:id="rId8"/>
    <p:sldLayoutId id="2147483683" r:id="rId9"/>
    <p:sldLayoutId id="2147483684" r:id="rId10"/>
    <p:sldLayoutId id="2147483685" r:id="rId11"/>
    <p:sldLayoutId id="2147483689" r:id="rId12"/>
    <p:sldLayoutId id="2147483705" r:id="rId13"/>
    <p:sldLayoutId id="2147483706" r:id="rId14"/>
    <p:sldLayoutId id="2147483707" r:id="rId15"/>
    <p:sldLayoutId id="2147483708" r:id="rId16"/>
    <p:sldLayoutId id="2147483709" r:id="rId17"/>
    <p:sldLayoutId id="2147483710" r:id="rId18"/>
    <p:sldLayoutId id="2147483715" r:id="rId19"/>
    <p:sldLayoutId id="2147483716" r:id="rId20"/>
    <p:sldLayoutId id="2147483717" r:id="rId21"/>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extLst>
      <p:ext uri="{BB962C8B-B14F-4D97-AF65-F5344CB8AC3E}">
        <p14:creationId xmlns:p14="http://schemas.microsoft.com/office/powerpoint/2010/main" val="1685533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http://www.altaprints.com/" TargetMode="Externa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alta.org/best-practices/faq.cfm"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7ECC751-9BC9-40FC-B816-02E098D3C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83627" cy="5143500"/>
          </a:xfrm>
          <a:prstGeom prst="rect">
            <a:avLst/>
          </a:prstGeom>
        </p:spPr>
      </p:pic>
      <p:pic>
        <p:nvPicPr>
          <p:cNvPr id="11" name="Picture 12" descr="ALTA_LOGO_KO-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7132" y="4148228"/>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305908" y="1539631"/>
            <a:ext cx="184731" cy="369332"/>
          </a:xfrm>
          <a:prstGeom prst="rect">
            <a:avLst/>
          </a:prstGeom>
          <a:noFill/>
        </p:spPr>
        <p:txBody>
          <a:bodyPr wrap="none" rtlCol="0">
            <a:spAutoFit/>
          </a:bodyPr>
          <a:lstStyle/>
          <a:p>
            <a:endParaRPr lang="en-US"/>
          </a:p>
        </p:txBody>
      </p:sp>
      <p:sp>
        <p:nvSpPr>
          <p:cNvPr id="14" name="TextBox 13"/>
          <p:cNvSpPr txBox="1"/>
          <p:nvPr/>
        </p:nvSpPr>
        <p:spPr>
          <a:xfrm>
            <a:off x="0" y="409758"/>
            <a:ext cx="9143999" cy="923330"/>
          </a:xfrm>
          <a:prstGeom prst="rect">
            <a:avLst/>
          </a:prstGeom>
          <a:noFill/>
        </p:spPr>
        <p:txBody>
          <a:bodyPr wrap="square" rtlCol="0">
            <a:spAutoFit/>
          </a:bodyPr>
          <a:lstStyle/>
          <a:p>
            <a:pPr algn="ctr"/>
            <a:r>
              <a:rPr lang="en-US" sz="5400" b="1"/>
              <a:t>THE PATH FORWARD</a:t>
            </a:r>
          </a:p>
        </p:txBody>
      </p:sp>
      <p:cxnSp>
        <p:nvCxnSpPr>
          <p:cNvPr id="16" name="Straight Connector 15"/>
          <p:cNvCxnSpPr>
            <a:cxnSpLocks/>
          </p:cNvCxnSpPr>
          <p:nvPr/>
        </p:nvCxnSpPr>
        <p:spPr>
          <a:xfrm>
            <a:off x="1443599" y="1428828"/>
            <a:ext cx="6336058"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1559458"/>
            <a:ext cx="9143999" cy="1077218"/>
          </a:xfrm>
          <a:prstGeom prst="rect">
            <a:avLst/>
          </a:prstGeom>
          <a:noFill/>
        </p:spPr>
        <p:txBody>
          <a:bodyPr wrap="square" rtlCol="0">
            <a:spAutoFit/>
          </a:bodyPr>
          <a:lstStyle/>
          <a:p>
            <a:pPr lvl="0" algn="ctr"/>
            <a:r>
              <a:rPr lang="en-US" sz="3200" b="1" dirty="0">
                <a:solidFill>
                  <a:schemeClr val="tx2"/>
                </a:solidFill>
                <a:latin typeface="Calibri" panose="020F0502020204030204" pitchFamily="34" charset="0"/>
              </a:rPr>
              <a:t>ALTA’s Strategic Priorities </a:t>
            </a:r>
            <a:br>
              <a:rPr lang="en-US" sz="3200" b="1" dirty="0">
                <a:solidFill>
                  <a:schemeClr val="tx2"/>
                </a:solidFill>
                <a:latin typeface="Calibri" panose="020F0502020204030204" pitchFamily="34" charset="0"/>
              </a:rPr>
            </a:br>
            <a:r>
              <a:rPr lang="en-US" sz="3200" b="1" dirty="0">
                <a:solidFill>
                  <a:schemeClr val="tx2"/>
                </a:solidFill>
                <a:latin typeface="Calibri" panose="020F0502020204030204" pitchFamily="34" charset="0"/>
              </a:rPr>
              <a:t>to Advance the Industry</a:t>
            </a:r>
          </a:p>
        </p:txBody>
      </p:sp>
      <p:sp>
        <p:nvSpPr>
          <p:cNvPr id="9" name="TextBox 8"/>
          <p:cNvSpPr txBox="1"/>
          <p:nvPr/>
        </p:nvSpPr>
        <p:spPr>
          <a:xfrm>
            <a:off x="203980" y="3897998"/>
            <a:ext cx="3560460" cy="923330"/>
          </a:xfrm>
          <a:prstGeom prst="rect">
            <a:avLst/>
          </a:prstGeom>
          <a:noFill/>
        </p:spPr>
        <p:txBody>
          <a:bodyPr wrap="square" rtlCol="0">
            <a:spAutoFit/>
          </a:bodyPr>
          <a:lstStyle/>
          <a:p>
            <a:r>
              <a:rPr lang="en-US" b="1" dirty="0" smtClean="0"/>
              <a:t>Iowa Land Title Association</a:t>
            </a:r>
          </a:p>
          <a:p>
            <a:r>
              <a:rPr lang="en-US" b="1" dirty="0" smtClean="0"/>
              <a:t>May 6-8, 2018</a:t>
            </a:r>
            <a:br>
              <a:rPr lang="en-US" b="1" dirty="0" smtClean="0"/>
            </a:br>
            <a:r>
              <a:rPr lang="en-US" b="1" dirty="0" smtClean="0"/>
              <a:t>West Des Moines, Iowa</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l="9167" t="31111" r="53333" b="33333"/>
          <a:stretch>
            <a:fillRect/>
          </a:stretch>
        </p:blipFill>
        <p:spPr bwMode="auto">
          <a:xfrm>
            <a:off x="1447800" y="819150"/>
            <a:ext cx="6477000" cy="3454400"/>
          </a:xfrm>
          <a:prstGeom prst="rect">
            <a:avLst/>
          </a:prstGeom>
          <a:noFill/>
          <a:ln w="9525">
            <a:noFill/>
            <a:miter lim="800000"/>
            <a:headEnd/>
            <a:tailEnd/>
          </a:ln>
        </p:spPr>
      </p:pic>
    </p:spTree>
    <p:extLst>
      <p:ext uri="{BB962C8B-B14F-4D97-AF65-F5344CB8AC3E}">
        <p14:creationId xmlns:p14="http://schemas.microsoft.com/office/powerpoint/2010/main" val="3440050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80492"/>
            <a:ext cx="8715375" cy="684946"/>
          </a:xfrm>
        </p:spPr>
        <p:txBody>
          <a:bodyPr rtlCol="0">
            <a:normAutofit/>
          </a:bodyPr>
          <a:lstStyle/>
          <a:p>
            <a:pPr fontAlgn="auto">
              <a:spcAft>
                <a:spcPts val="0"/>
              </a:spcAft>
              <a:defRPr/>
            </a:pPr>
            <a:r>
              <a:rPr lang="en-US" sz="3200" dirty="0" smtClean="0">
                <a:ea typeface="+mj-ea"/>
                <a:cs typeface="+mj-cs"/>
              </a:rPr>
              <a:t>2. Forum </a:t>
            </a:r>
            <a:r>
              <a:rPr lang="en-US" sz="3200" dirty="0">
                <a:ea typeface="+mj-ea"/>
                <a:cs typeface="+mj-cs"/>
              </a:rPr>
              <a:t>for innovation</a:t>
            </a:r>
          </a:p>
        </p:txBody>
      </p:sp>
    </p:spTree>
    <p:extLst>
      <p:ext uri="{BB962C8B-B14F-4D97-AF65-F5344CB8AC3E}">
        <p14:creationId xmlns:p14="http://schemas.microsoft.com/office/powerpoint/2010/main" val="2990673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nnovation">
            <a:extLst>
              <a:ext uri="{FF2B5EF4-FFF2-40B4-BE49-F238E27FC236}">
                <a16:creationId xmlns="" xmlns:a16="http://schemas.microsoft.com/office/drawing/2014/main" id="{91FD4BD5-6050-44AE-95E7-0DA17628F3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8010" y="231519"/>
            <a:ext cx="5160571" cy="319668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6"/>
          <p:cNvSpPr>
            <a:spLocks noGrp="1"/>
          </p:cNvSpPr>
          <p:nvPr>
            <p:ph idx="1"/>
          </p:nvPr>
        </p:nvSpPr>
        <p:spPr>
          <a:xfrm>
            <a:off x="3017908" y="3667585"/>
            <a:ext cx="3234209" cy="929267"/>
          </a:xfrm>
        </p:spPr>
        <p:txBody>
          <a:bodyPr/>
          <a:lstStyle/>
          <a:p>
            <a:r>
              <a:rPr lang="en-US" dirty="0" smtClean="0">
                <a:solidFill>
                  <a:schemeClr val="tx1"/>
                </a:solidFill>
              </a:rPr>
              <a:t>New Market Entrants</a:t>
            </a:r>
            <a:endParaRPr lang="en-US" dirty="0">
              <a:solidFill>
                <a:schemeClr val="tx1"/>
              </a:solidFill>
            </a:endParaRPr>
          </a:p>
          <a:p>
            <a:r>
              <a:rPr lang="en-US" dirty="0" smtClean="0">
                <a:solidFill>
                  <a:schemeClr val="tx1"/>
                </a:solidFill>
              </a:rPr>
              <a:t>Taxi Industry/Uber</a:t>
            </a:r>
            <a:endParaRPr lang="en-US" dirty="0">
              <a:solidFill>
                <a:schemeClr val="tx1"/>
              </a:solidFill>
            </a:endParaRPr>
          </a:p>
        </p:txBody>
      </p:sp>
    </p:spTree>
    <p:extLst>
      <p:ext uri="{BB962C8B-B14F-4D97-AF65-F5344CB8AC3E}">
        <p14:creationId xmlns:p14="http://schemas.microsoft.com/office/powerpoint/2010/main" val="2129100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a:extLst>
              <a:ext uri="{FF2B5EF4-FFF2-40B4-BE49-F238E27FC236}">
                <a16:creationId xmlns="" xmlns:a16="http://schemas.microsoft.com/office/drawing/2014/main" id="{905B2441-47AA-4378-8E90-4EA3DB4058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9521" y="163550"/>
            <a:ext cx="4889359" cy="303313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p:cNvSpPr>
            <a:spLocks noGrp="1"/>
          </p:cNvSpPr>
          <p:nvPr>
            <p:ph idx="1"/>
          </p:nvPr>
        </p:nvSpPr>
        <p:spPr>
          <a:xfrm>
            <a:off x="2885749" y="3337932"/>
            <a:ext cx="4033131" cy="1553736"/>
          </a:xfrm>
        </p:spPr>
        <p:txBody>
          <a:bodyPr/>
          <a:lstStyle/>
          <a:p>
            <a:r>
              <a:rPr lang="en-US" dirty="0" smtClean="0">
                <a:solidFill>
                  <a:schemeClr val="tx1"/>
                </a:solidFill>
              </a:rPr>
              <a:t>Innovative Culture</a:t>
            </a:r>
          </a:p>
          <a:p>
            <a:r>
              <a:rPr lang="en-US" dirty="0" smtClean="0">
                <a:solidFill>
                  <a:schemeClr val="tx1"/>
                </a:solidFill>
              </a:rPr>
              <a:t>Act on Good Ideas</a:t>
            </a:r>
          </a:p>
          <a:p>
            <a:r>
              <a:rPr lang="en-US" dirty="0" smtClean="0">
                <a:solidFill>
                  <a:schemeClr val="tx1"/>
                </a:solidFill>
              </a:rPr>
              <a:t>Improved Website</a:t>
            </a:r>
          </a:p>
          <a:p>
            <a:r>
              <a:rPr lang="en-US" dirty="0" smtClean="0">
                <a:solidFill>
                  <a:schemeClr val="tx1"/>
                </a:solidFill>
              </a:rPr>
              <a:t>User Experience</a:t>
            </a:r>
            <a:endParaRPr lang="en-US" dirty="0">
              <a:solidFill>
                <a:schemeClr val="tx1"/>
              </a:solidFill>
            </a:endParaRPr>
          </a:p>
        </p:txBody>
      </p:sp>
    </p:spTree>
    <p:extLst>
      <p:ext uri="{BB962C8B-B14F-4D97-AF65-F5344CB8AC3E}">
        <p14:creationId xmlns:p14="http://schemas.microsoft.com/office/powerpoint/2010/main" val="3601709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80492"/>
            <a:ext cx="8715375" cy="684946"/>
          </a:xfrm>
        </p:spPr>
        <p:txBody>
          <a:bodyPr rtlCol="0">
            <a:normAutofit/>
          </a:bodyPr>
          <a:lstStyle/>
          <a:p>
            <a:pPr fontAlgn="auto">
              <a:spcAft>
                <a:spcPts val="0"/>
              </a:spcAft>
              <a:defRPr/>
            </a:pPr>
            <a:r>
              <a:rPr lang="en-US" sz="3200" dirty="0" smtClean="0">
                <a:ea typeface="+mj-ea"/>
                <a:cs typeface="+mj-cs"/>
              </a:rPr>
              <a:t>3. Information </a:t>
            </a:r>
            <a:r>
              <a:rPr lang="en-US" sz="3200" dirty="0">
                <a:ea typeface="+mj-ea"/>
                <a:cs typeface="+mj-cs"/>
              </a:rPr>
              <a:t>Security</a:t>
            </a:r>
          </a:p>
        </p:txBody>
      </p:sp>
    </p:spTree>
    <p:extLst>
      <p:ext uri="{BB962C8B-B14F-4D97-AF65-F5344CB8AC3E}">
        <p14:creationId xmlns:p14="http://schemas.microsoft.com/office/powerpoint/2010/main" val="2195259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628900" y="0"/>
          <a:ext cx="2762249" cy="5188081"/>
        </p:xfrm>
        <a:graphic>
          <a:graphicData uri="http://schemas.openxmlformats.org/presentationml/2006/ole">
            <mc:AlternateContent xmlns:mc="http://schemas.openxmlformats.org/markup-compatibility/2006">
              <mc:Choice xmlns:v="urn:schemas-microsoft-com:vml" Requires="v">
                <p:oleObj spid="_x0000_s1067" name="Acrobat Document" r:id="rId4" imgW="7616160" imgH="14312880" progId="AcroExch.Document.7">
                  <p:embed/>
                </p:oleObj>
              </mc:Choice>
              <mc:Fallback>
                <p:oleObj name="Acrobat Document" r:id="rId4" imgW="7616160" imgH="14312880" progId="AcroExch.Document.7">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0"/>
                        <a:ext cx="2762249" cy="518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5600698" y="714375"/>
            <a:ext cx="3238501" cy="461665"/>
          </a:xfrm>
          <a:prstGeom prst="rect">
            <a:avLst/>
          </a:prstGeom>
        </p:spPr>
        <p:txBody>
          <a:bodyPr wrap="square">
            <a:spAutoFit/>
          </a:bodyPr>
          <a:lstStyle/>
          <a:p>
            <a:pPr algn="ctr"/>
            <a:r>
              <a:rPr lang="en-US" sz="2400" b="1">
                <a:solidFill>
                  <a:srgbClr val="101B42"/>
                </a:solidFill>
                <a:hlinkClick r:id="rId6"/>
              </a:rPr>
              <a:t>www.altaprints.com</a:t>
            </a:r>
            <a:r>
              <a:rPr lang="en-US" sz="2400" b="1">
                <a:solidFill>
                  <a:srgbClr val="101B42"/>
                </a:solidFill>
              </a:rPr>
              <a:t> </a:t>
            </a:r>
            <a:endParaRPr lang="en-US" sz="2400"/>
          </a:p>
        </p:txBody>
      </p:sp>
      <p:sp>
        <p:nvSpPr>
          <p:cNvPr id="6" name="Content Placeholder 6"/>
          <p:cNvSpPr>
            <a:spLocks noGrp="1"/>
          </p:cNvSpPr>
          <p:nvPr>
            <p:ph idx="1"/>
          </p:nvPr>
        </p:nvSpPr>
        <p:spPr>
          <a:xfrm>
            <a:off x="5648322" y="1200150"/>
            <a:ext cx="3038477" cy="2955925"/>
          </a:xfrm>
        </p:spPr>
        <p:txBody>
          <a:bodyPr/>
          <a:lstStyle/>
          <a:p>
            <a:r>
              <a:rPr lang="en-US" dirty="0">
                <a:solidFill>
                  <a:srgbClr val="101B42"/>
                </a:solidFill>
              </a:rPr>
              <a:t>Member benefit</a:t>
            </a:r>
          </a:p>
          <a:p>
            <a:r>
              <a:rPr lang="en-US" dirty="0">
                <a:solidFill>
                  <a:srgbClr val="101B42"/>
                </a:solidFill>
              </a:rPr>
              <a:t>Brand with company information and logo</a:t>
            </a:r>
          </a:p>
        </p:txBody>
      </p:sp>
    </p:spTree>
    <p:extLst>
      <p:ext uri="{BB962C8B-B14F-4D97-AF65-F5344CB8AC3E}">
        <p14:creationId xmlns:p14="http://schemas.microsoft.com/office/powerpoint/2010/main" val="885564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srcRect/>
          <a:stretch>
            <a:fillRect/>
          </a:stretch>
        </p:blipFill>
        <p:spPr bwMode="auto">
          <a:xfrm>
            <a:off x="457200" y="1097816"/>
            <a:ext cx="8229600" cy="2668421"/>
          </a:xfrm>
          <a:prstGeom prst="rect">
            <a:avLst/>
          </a:prstGeom>
          <a:noFill/>
          <a:ln w="9525">
            <a:noFill/>
            <a:miter lim="800000"/>
            <a:headEnd/>
            <a:tailEnd/>
          </a:ln>
        </p:spPr>
      </p:pic>
    </p:spTree>
    <p:extLst>
      <p:ext uri="{BB962C8B-B14F-4D97-AF65-F5344CB8AC3E}">
        <p14:creationId xmlns:p14="http://schemas.microsoft.com/office/powerpoint/2010/main" val="3411207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cyberwarzone.com/wp-content/uploads/2014/05/data-security-vs-dave.png"/>
          <p:cNvPicPr>
            <a:picLocks noChangeAspect="1" noChangeArrowheads="1"/>
          </p:cNvPicPr>
          <p:nvPr/>
        </p:nvPicPr>
        <p:blipFill>
          <a:blip r:embed="rId3" cstate="print"/>
          <a:srcRect/>
          <a:stretch>
            <a:fillRect/>
          </a:stretch>
        </p:blipFill>
        <p:spPr bwMode="auto">
          <a:xfrm>
            <a:off x="0" y="0"/>
            <a:ext cx="9130934" cy="5143500"/>
          </a:xfrm>
          <a:prstGeom prst="rect">
            <a:avLst/>
          </a:prstGeom>
          <a:noFill/>
        </p:spPr>
      </p:pic>
    </p:spTree>
    <p:extLst>
      <p:ext uri="{BB962C8B-B14F-4D97-AF65-F5344CB8AC3E}">
        <p14:creationId xmlns:p14="http://schemas.microsoft.com/office/powerpoint/2010/main" val="2144642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531827"/>
          </a:xfrm>
        </p:spPr>
        <p:txBody>
          <a:bodyPr/>
          <a:lstStyle/>
          <a:p>
            <a:r>
              <a:rPr lang="en-US" dirty="0"/>
              <a:t>How can I protect my business?</a:t>
            </a:r>
          </a:p>
        </p:txBody>
      </p:sp>
      <p:sp>
        <p:nvSpPr>
          <p:cNvPr id="3" name="Content Placeholder 2"/>
          <p:cNvSpPr>
            <a:spLocks noGrp="1"/>
          </p:cNvSpPr>
          <p:nvPr>
            <p:ph idx="1"/>
          </p:nvPr>
        </p:nvSpPr>
        <p:spPr>
          <a:xfrm>
            <a:off x="963298" y="1029164"/>
            <a:ext cx="7723502" cy="2955925"/>
          </a:xfrm>
        </p:spPr>
        <p:txBody>
          <a:bodyPr/>
          <a:lstStyle/>
          <a:p>
            <a:r>
              <a:rPr lang="en-US" b="1" dirty="0">
                <a:solidFill>
                  <a:schemeClr val="tx1"/>
                </a:solidFill>
              </a:rPr>
              <a:t>Accept </a:t>
            </a:r>
            <a:r>
              <a:rPr lang="en-US" dirty="0">
                <a:solidFill>
                  <a:schemeClr val="tx1"/>
                </a:solidFill>
              </a:rPr>
              <a:t>that a breach/fraud will happen</a:t>
            </a:r>
          </a:p>
          <a:p>
            <a:r>
              <a:rPr lang="en-US" dirty="0">
                <a:solidFill>
                  <a:schemeClr val="tx1"/>
                </a:solidFill>
              </a:rPr>
              <a:t>Conduct a </a:t>
            </a:r>
            <a:r>
              <a:rPr lang="en-US" b="1" dirty="0">
                <a:solidFill>
                  <a:schemeClr val="tx1"/>
                </a:solidFill>
              </a:rPr>
              <a:t>risk assessment</a:t>
            </a:r>
          </a:p>
          <a:p>
            <a:r>
              <a:rPr lang="en-US" dirty="0">
                <a:solidFill>
                  <a:schemeClr val="tx1"/>
                </a:solidFill>
              </a:rPr>
              <a:t>Take reasonable </a:t>
            </a:r>
            <a:r>
              <a:rPr lang="en-US" b="1" dirty="0">
                <a:solidFill>
                  <a:schemeClr val="tx1"/>
                </a:solidFill>
              </a:rPr>
              <a:t>preventive</a:t>
            </a:r>
            <a:r>
              <a:rPr lang="en-US" dirty="0">
                <a:solidFill>
                  <a:schemeClr val="tx1"/>
                </a:solidFill>
              </a:rPr>
              <a:t> measures</a:t>
            </a:r>
          </a:p>
          <a:p>
            <a:r>
              <a:rPr lang="en-US" dirty="0">
                <a:solidFill>
                  <a:schemeClr val="tx1"/>
                </a:solidFill>
              </a:rPr>
              <a:t>Provide </a:t>
            </a:r>
            <a:r>
              <a:rPr lang="en-US" b="1" dirty="0">
                <a:solidFill>
                  <a:schemeClr val="tx1"/>
                </a:solidFill>
              </a:rPr>
              <a:t>training</a:t>
            </a:r>
            <a:r>
              <a:rPr lang="en-US" dirty="0">
                <a:solidFill>
                  <a:schemeClr val="tx1"/>
                </a:solidFill>
              </a:rPr>
              <a:t> and tips to all staff on an ongoing basis</a:t>
            </a:r>
          </a:p>
          <a:p>
            <a:r>
              <a:rPr lang="en-US" dirty="0">
                <a:solidFill>
                  <a:schemeClr val="tx1"/>
                </a:solidFill>
              </a:rPr>
              <a:t>Develop and practice your </a:t>
            </a:r>
            <a:r>
              <a:rPr lang="en-US" b="1" dirty="0">
                <a:solidFill>
                  <a:schemeClr val="tx1"/>
                </a:solidFill>
              </a:rPr>
              <a:t>response</a:t>
            </a:r>
            <a:r>
              <a:rPr lang="en-US" dirty="0">
                <a:solidFill>
                  <a:schemeClr val="tx1"/>
                </a:solidFill>
              </a:rPr>
              <a:t> </a:t>
            </a:r>
            <a:r>
              <a:rPr lang="en-US" b="1" dirty="0">
                <a:solidFill>
                  <a:schemeClr val="tx1"/>
                </a:solidFill>
              </a:rPr>
              <a:t>plan</a:t>
            </a:r>
          </a:p>
          <a:p>
            <a:r>
              <a:rPr lang="en-US" b="1" dirty="0">
                <a:solidFill>
                  <a:schemeClr val="tx1"/>
                </a:solidFill>
              </a:rPr>
              <a:t>Stay abreast</a:t>
            </a:r>
            <a:r>
              <a:rPr lang="en-US" dirty="0">
                <a:solidFill>
                  <a:schemeClr val="tx1"/>
                </a:solidFill>
              </a:rPr>
              <a:t> of the latest trends</a:t>
            </a:r>
          </a:p>
          <a:p>
            <a:endParaRPr lang="en-US" b="1" dirty="0">
              <a:solidFill>
                <a:schemeClr val="tx1"/>
              </a:solidFill>
            </a:endParaRPr>
          </a:p>
          <a:p>
            <a:pPr algn="ctr">
              <a:buNone/>
            </a:pPr>
            <a:r>
              <a:rPr lang="en-US" b="1" dirty="0">
                <a:solidFill>
                  <a:schemeClr val="tx1"/>
                </a:solidFill>
              </a:rPr>
              <a:t>SUBMIT ALL PHISHING EMAILS AND FRAUD ATTEMPTS TO THE FBI</a:t>
            </a:r>
          </a:p>
          <a:p>
            <a:pPr algn="ctr">
              <a:buNone/>
            </a:pPr>
            <a:r>
              <a:rPr lang="en-US" sz="4800" b="1" dirty="0">
                <a:solidFill>
                  <a:schemeClr val="tx2"/>
                </a:solidFill>
              </a:rPr>
              <a:t>IC3.gov</a:t>
            </a:r>
          </a:p>
          <a:p>
            <a:pPr algn="ctr"/>
            <a:endParaRPr lang="en-US" b="1" dirty="0">
              <a:solidFill>
                <a:schemeClr val="tx1"/>
              </a:solidFill>
            </a:endParaRPr>
          </a:p>
        </p:txBody>
      </p:sp>
    </p:spTree>
    <p:extLst>
      <p:ext uri="{BB962C8B-B14F-4D97-AF65-F5344CB8AC3E}">
        <p14:creationId xmlns:p14="http://schemas.microsoft.com/office/powerpoint/2010/main" val="167508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ishing.jpg"/>
          <p:cNvPicPr>
            <a:picLocks noChangeAspect="1"/>
          </p:cNvPicPr>
          <p:nvPr/>
        </p:nvPicPr>
        <p:blipFill>
          <a:blip r:embed="rId3"/>
          <a:stretch>
            <a:fillRect/>
          </a:stretch>
        </p:blipFill>
        <p:spPr>
          <a:xfrm>
            <a:off x="-14736" y="0"/>
            <a:ext cx="9158736" cy="5143500"/>
          </a:xfrm>
          <a:prstGeom prst="rect">
            <a:avLst/>
          </a:prstGeom>
        </p:spPr>
      </p:pic>
      <p:sp>
        <p:nvSpPr>
          <p:cNvPr id="6" name="Title 1"/>
          <p:cNvSpPr>
            <a:spLocks noGrp="1"/>
          </p:cNvSpPr>
          <p:nvPr>
            <p:ph type="title"/>
          </p:nvPr>
        </p:nvSpPr>
        <p:spPr>
          <a:xfrm>
            <a:off x="4559522" y="394637"/>
            <a:ext cx="3958835" cy="2000643"/>
          </a:xfrm>
        </p:spPr>
        <p:txBody>
          <a:bodyPr anchor="t" anchorCtr="0"/>
          <a:lstStyle/>
          <a:p>
            <a:r>
              <a:rPr lang="en-US" sz="4000" dirty="0">
                <a:solidFill>
                  <a:schemeClr val="bg1"/>
                </a:solidFill>
                <a:latin typeface="Century Gothic" charset="0"/>
              </a:rPr>
              <a:t>WHAT IS PHISHING/</a:t>
            </a:r>
            <a:br>
              <a:rPr lang="en-US" sz="4000" dirty="0">
                <a:solidFill>
                  <a:schemeClr val="bg1"/>
                </a:solidFill>
                <a:latin typeface="Century Gothic" charset="0"/>
              </a:rPr>
            </a:br>
            <a:r>
              <a:rPr lang="en-US" sz="4000" dirty="0">
                <a:solidFill>
                  <a:schemeClr val="bg1"/>
                </a:solidFill>
                <a:latin typeface="Century Gothic" charset="0"/>
              </a:rPr>
              <a:t>WIRE FRAUD?</a:t>
            </a:r>
          </a:p>
        </p:txBody>
      </p:sp>
      <p:grpSp>
        <p:nvGrpSpPr>
          <p:cNvPr id="2" name="Group 11"/>
          <p:cNvGrpSpPr/>
          <p:nvPr/>
        </p:nvGrpSpPr>
        <p:grpSpPr>
          <a:xfrm>
            <a:off x="-19846" y="4523589"/>
            <a:ext cx="9158736" cy="442762"/>
            <a:chOff x="-14736" y="4543124"/>
            <a:chExt cx="9158736" cy="442762"/>
          </a:xfrm>
        </p:grpSpPr>
        <p:sp>
          <p:nvSpPr>
            <p:cNvPr id="10" name="Rectangle 9"/>
            <p:cNvSpPr/>
            <p:nvPr/>
          </p:nvSpPr>
          <p:spPr>
            <a:xfrm>
              <a:off x="-14736" y="4543124"/>
              <a:ext cx="9158736" cy="442762"/>
            </a:xfrm>
            <a:prstGeom prst="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562374"/>
              <a:ext cx="8989996" cy="384721"/>
            </a:xfrm>
            <a:prstGeom prst="rect">
              <a:avLst/>
            </a:prstGeom>
            <a:noFill/>
          </p:spPr>
          <p:txBody>
            <a:bodyPr wrap="square" rtlCol="0">
              <a:spAutoFit/>
            </a:bodyPr>
            <a:lstStyle/>
            <a:p>
              <a:pPr algn="ctr"/>
              <a:r>
                <a:rPr lang="en-US" sz="1900" b="1"/>
                <a:t>REPORT ALL PHISHING EMAILS AND FRAUD ATTEMPTS TO THE FBI at </a:t>
              </a:r>
              <a:r>
                <a:rPr lang="en-US" sz="1900" b="1">
                  <a:solidFill>
                    <a:srgbClr val="FF0000"/>
                  </a:solidFill>
                </a:rPr>
                <a:t>IC3.GOV</a:t>
              </a:r>
              <a:r>
                <a:rPr lang="en-US" sz="1900">
                  <a:solidFill>
                    <a:srgbClr val="FF0000"/>
                  </a:solidFill>
                </a:rPr>
                <a:t> </a:t>
              </a:r>
            </a:p>
          </p:txBody>
        </p:sp>
      </p:grpSp>
      <p:sp>
        <p:nvSpPr>
          <p:cNvPr id="3" name="TextBox 2"/>
          <p:cNvSpPr txBox="1"/>
          <p:nvPr/>
        </p:nvSpPr>
        <p:spPr>
          <a:xfrm>
            <a:off x="4895993" y="2571750"/>
            <a:ext cx="3285892" cy="1631216"/>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Social Engineering</a:t>
            </a:r>
          </a:p>
          <a:p>
            <a:pPr marL="742950" lvl="1" indent="-285750">
              <a:buFont typeface="Arial" panose="020B0604020202020204" pitchFamily="34" charset="0"/>
              <a:buChar char="•"/>
            </a:pPr>
            <a:r>
              <a:rPr lang="en-US" sz="2000" b="1" dirty="0" smtClean="0">
                <a:solidFill>
                  <a:schemeClr val="bg1"/>
                </a:solidFill>
                <a:latin typeface="Century Gothic" panose="020B0502020202020204" pitchFamily="34" charset="0"/>
              </a:rPr>
              <a:t>Email</a:t>
            </a:r>
          </a:p>
          <a:p>
            <a:pPr marL="742950" lvl="1" indent="-285750">
              <a:buFont typeface="Arial" panose="020B0604020202020204" pitchFamily="34" charset="0"/>
              <a:buChar char="•"/>
            </a:pPr>
            <a:r>
              <a:rPr lang="en-US" sz="2000" b="1" dirty="0" smtClean="0">
                <a:solidFill>
                  <a:schemeClr val="bg1"/>
                </a:solidFill>
                <a:latin typeface="Century Gothic" panose="020B0502020202020204" pitchFamily="34" charset="0"/>
              </a:rPr>
              <a:t>Website Forms</a:t>
            </a:r>
          </a:p>
          <a:p>
            <a:pPr marL="742950" lvl="1" indent="-285750">
              <a:buFont typeface="Arial" panose="020B0604020202020204" pitchFamily="34" charset="0"/>
              <a:buChar char="•"/>
            </a:pPr>
            <a:r>
              <a:rPr lang="en-US" sz="2000" b="1" dirty="0" smtClean="0">
                <a:solidFill>
                  <a:schemeClr val="bg1"/>
                </a:solidFill>
                <a:latin typeface="Century Gothic" panose="020B0502020202020204" pitchFamily="34" charset="0"/>
              </a:rPr>
              <a:t>Links</a:t>
            </a:r>
          </a:p>
          <a:p>
            <a:pPr marL="742950" lvl="1" indent="-285750">
              <a:buFont typeface="Arial" panose="020B0604020202020204" pitchFamily="34" charset="0"/>
              <a:buChar char="•"/>
            </a:pPr>
            <a:r>
              <a:rPr lang="en-US" sz="2000" b="1" dirty="0" smtClean="0">
                <a:solidFill>
                  <a:schemeClr val="bg1"/>
                </a:solidFill>
                <a:latin typeface="Century Gothic" panose="020B0502020202020204" pitchFamily="34" charset="0"/>
              </a:rPr>
              <a:t>Phone Calls</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86839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11" descr="ALTA_LOGO_KO-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369" y="416401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8369" y="593969"/>
            <a:ext cx="3847391" cy="584775"/>
          </a:xfrm>
          <a:prstGeom prst="rect">
            <a:avLst/>
          </a:prstGeom>
          <a:noFill/>
        </p:spPr>
        <p:txBody>
          <a:bodyPr wrap="square" rtlCol="0">
            <a:spAutoFit/>
          </a:bodyPr>
          <a:lstStyle/>
          <a:p>
            <a:r>
              <a:rPr lang="en-US" sz="3200" b="1">
                <a:solidFill>
                  <a:schemeClr val="bg1"/>
                </a:solidFill>
              </a:rPr>
              <a:t>Today’s Speaker</a:t>
            </a:r>
          </a:p>
        </p:txBody>
      </p:sp>
      <p:sp>
        <p:nvSpPr>
          <p:cNvPr id="9" name="Content Placeholder 2"/>
          <p:cNvSpPr>
            <a:spLocks noGrp="1"/>
          </p:cNvSpPr>
          <p:nvPr>
            <p:ph idx="1"/>
          </p:nvPr>
        </p:nvSpPr>
        <p:spPr>
          <a:xfrm>
            <a:off x="2469057" y="1540938"/>
            <a:ext cx="4205886" cy="2326943"/>
          </a:xfrm>
        </p:spPr>
        <p:txBody>
          <a:bodyPr/>
          <a:lstStyle/>
          <a:p>
            <a:pPr marL="0" indent="-457200">
              <a:buNone/>
            </a:pPr>
            <a:r>
              <a:rPr lang="en-US" b="1" dirty="0" smtClean="0">
                <a:solidFill>
                  <a:schemeClr val="bg1"/>
                </a:solidFill>
                <a:latin typeface="Century Gothic" charset="0"/>
              </a:rPr>
              <a:t>JACK RATTIKIN III</a:t>
            </a:r>
          </a:p>
          <a:p>
            <a:pPr marL="0" indent="-457200">
              <a:buNone/>
            </a:pPr>
            <a:r>
              <a:rPr lang="en-US" b="1" dirty="0" smtClean="0">
                <a:solidFill>
                  <a:schemeClr val="bg1"/>
                </a:solidFill>
                <a:latin typeface="Century Gothic" charset="0"/>
              </a:rPr>
              <a:t>ALTA Board of Governors</a:t>
            </a:r>
          </a:p>
          <a:p>
            <a:pPr marL="0" indent="-457200">
              <a:buNone/>
            </a:pPr>
            <a:r>
              <a:rPr lang="en-US" dirty="0" smtClean="0">
                <a:solidFill>
                  <a:schemeClr val="bg1"/>
                </a:solidFill>
                <a:latin typeface="Century Gothic" charset="0"/>
              </a:rPr>
              <a:t>President &amp; CEO</a:t>
            </a:r>
            <a:endParaRPr lang="en-US" dirty="0">
              <a:solidFill>
                <a:schemeClr val="bg1"/>
              </a:solidFill>
              <a:latin typeface="Century Gothic" charset="0"/>
            </a:endParaRPr>
          </a:p>
          <a:p>
            <a:pPr marL="0" indent="-457200">
              <a:buNone/>
            </a:pPr>
            <a:r>
              <a:rPr lang="en-US" dirty="0" smtClean="0">
                <a:solidFill>
                  <a:schemeClr val="bg1"/>
                </a:solidFill>
                <a:latin typeface="Century Gothic" charset="0"/>
              </a:rPr>
              <a:t>Rattikin Title Company</a:t>
            </a:r>
          </a:p>
          <a:p>
            <a:pPr marL="0" indent="-457200">
              <a:buNone/>
            </a:pPr>
            <a:r>
              <a:rPr lang="en-US" dirty="0" smtClean="0">
                <a:solidFill>
                  <a:schemeClr val="bg1"/>
                </a:solidFill>
                <a:latin typeface="Century Gothic" charset="0"/>
              </a:rPr>
              <a:t>Fort Worth, Texas</a:t>
            </a:r>
            <a:endParaRPr lang="en-US" dirty="0">
              <a:solidFill>
                <a:schemeClr val="bg1"/>
              </a:solidFill>
              <a:latin typeface="Century Gothic" charset="0"/>
            </a:endParaRPr>
          </a:p>
          <a:p>
            <a:pPr marL="0" indent="-457200">
              <a:buNone/>
            </a:pPr>
            <a:r>
              <a:rPr lang="en-US" dirty="0" smtClean="0">
                <a:solidFill>
                  <a:schemeClr val="bg1"/>
                </a:solidFill>
                <a:latin typeface="Century Gothic" charset="0"/>
              </a:rPr>
              <a:t>Jrattikin3@Rattikintitle.com</a:t>
            </a:r>
          </a:p>
        </p:txBody>
      </p:sp>
    </p:spTree>
    <p:extLst>
      <p:ext uri="{BB962C8B-B14F-4D97-AF65-F5344CB8AC3E}">
        <p14:creationId xmlns:p14="http://schemas.microsoft.com/office/powerpoint/2010/main" val="2293333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5766113C-7205-424F-B55B-78A341B2771E}"/>
              </a:ext>
            </a:extLst>
          </p:cNvPr>
          <p:cNvSpPr>
            <a:spLocks noGrp="1"/>
          </p:cNvSpPr>
          <p:nvPr>
            <p:ph idx="1"/>
          </p:nvPr>
        </p:nvSpPr>
        <p:spPr/>
        <p:txBody>
          <a:bodyPr/>
          <a:lstStyle/>
          <a:p>
            <a:endParaRPr lang="en-US"/>
          </a:p>
        </p:txBody>
      </p:sp>
      <p:pic>
        <p:nvPicPr>
          <p:cNvPr id="8" name="Picture 2" descr="Image result for dr evil">
            <a:extLst>
              <a:ext uri="{FF2B5EF4-FFF2-40B4-BE49-F238E27FC236}">
                <a16:creationId xmlns="" xmlns:a16="http://schemas.microsoft.com/office/drawing/2014/main" id="{2ECBC6B0-4A04-4D29-ABD0-9CC3E21A08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p:spPr>
      </p:pic>
      <p:sp>
        <p:nvSpPr>
          <p:cNvPr id="9" name="Title 1">
            <a:extLst>
              <a:ext uri="{FF2B5EF4-FFF2-40B4-BE49-F238E27FC236}">
                <a16:creationId xmlns="" xmlns:a16="http://schemas.microsoft.com/office/drawing/2014/main" id="{7169F704-E9AB-47C9-B025-C8B59343CDFA}"/>
              </a:ext>
            </a:extLst>
          </p:cNvPr>
          <p:cNvSpPr>
            <a:spLocks noGrp="1"/>
          </p:cNvSpPr>
          <p:nvPr>
            <p:ph type="title"/>
          </p:nvPr>
        </p:nvSpPr>
        <p:spPr>
          <a:xfrm>
            <a:off x="457200" y="700612"/>
            <a:ext cx="2818435" cy="1475440"/>
          </a:xfrm>
        </p:spPr>
        <p:txBody>
          <a:bodyPr/>
          <a:lstStyle/>
          <a:p>
            <a:r>
              <a:rPr lang="en-US" sz="4000">
                <a:solidFill>
                  <a:schemeClr val="bg1"/>
                </a:solidFill>
              </a:rPr>
              <a:t>WHY YOU SHOULD CARE?</a:t>
            </a:r>
          </a:p>
        </p:txBody>
      </p:sp>
      <p:sp>
        <p:nvSpPr>
          <p:cNvPr id="10" name="Title 1">
            <a:extLst>
              <a:ext uri="{FF2B5EF4-FFF2-40B4-BE49-F238E27FC236}">
                <a16:creationId xmlns="" xmlns:a16="http://schemas.microsoft.com/office/drawing/2014/main" id="{E95A8558-9E73-4B4C-89C1-600E90A72549}"/>
              </a:ext>
            </a:extLst>
          </p:cNvPr>
          <p:cNvSpPr txBox="1">
            <a:spLocks/>
          </p:cNvSpPr>
          <p:nvPr/>
        </p:nvSpPr>
        <p:spPr bwMode="auto">
          <a:xfrm>
            <a:off x="6146157" y="700612"/>
            <a:ext cx="2997843" cy="147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chemeClr val="bg1"/>
                </a:solidFill>
                <a:effectLst/>
                <a:uLnTx/>
                <a:uFillTx/>
                <a:latin typeface="+mj-lt"/>
                <a:ea typeface="ＭＳ Ｐゴシック" charset="0"/>
                <a:cs typeface="ＭＳ Ｐゴシック" charset="0"/>
              </a:rPr>
              <a:t>$5.3B</a:t>
            </a:r>
          </a:p>
        </p:txBody>
      </p:sp>
    </p:spTree>
    <p:extLst>
      <p:ext uri="{BB962C8B-B14F-4D97-AF65-F5344CB8AC3E}">
        <p14:creationId xmlns:p14="http://schemas.microsoft.com/office/powerpoint/2010/main" val="1399756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54607"/>
          </a:xfrm>
        </p:spPr>
        <p:txBody>
          <a:bodyPr/>
          <a:lstStyle/>
          <a:p>
            <a:r>
              <a:rPr lang="en-US" dirty="0" smtClean="0"/>
              <a:t>Recent Examples:</a:t>
            </a:r>
            <a:endParaRPr lang="en-US" dirty="0"/>
          </a:p>
        </p:txBody>
      </p:sp>
      <p:sp>
        <p:nvSpPr>
          <p:cNvPr id="3" name="Content Placeholder 2"/>
          <p:cNvSpPr>
            <a:spLocks noGrp="1"/>
          </p:cNvSpPr>
          <p:nvPr>
            <p:ph idx="1"/>
          </p:nvPr>
        </p:nvSpPr>
        <p:spPr>
          <a:xfrm>
            <a:off x="907257" y="1085850"/>
            <a:ext cx="6743700" cy="3064669"/>
          </a:xfrm>
        </p:spPr>
        <p:txBody>
          <a:bodyPr/>
          <a:lstStyle/>
          <a:p>
            <a:r>
              <a:rPr lang="en-US" b="1" dirty="0" smtClean="0">
                <a:solidFill>
                  <a:schemeClr val="tx1"/>
                </a:solidFill>
              </a:rPr>
              <a:t>Maryland</a:t>
            </a:r>
            <a:r>
              <a:rPr lang="en-US" b="1" dirty="0">
                <a:solidFill>
                  <a:schemeClr val="tx1"/>
                </a:solidFill>
              </a:rPr>
              <a:t>, August 2017:</a:t>
            </a:r>
            <a:r>
              <a:rPr lang="en-US" dirty="0">
                <a:solidFill>
                  <a:schemeClr val="tx1"/>
                </a:solidFill>
              </a:rPr>
              <a:t> The FBI says fraudsters used fake emails steal the proceeds of the sale of a couple’s home.</a:t>
            </a:r>
            <a:r>
              <a:rPr lang="en-US" b="1" dirty="0">
                <a:solidFill>
                  <a:schemeClr val="tx1"/>
                </a:solidFill>
              </a:rPr>
              <a:t> </a:t>
            </a:r>
            <a:r>
              <a:rPr lang="en-US" b="1" dirty="0">
                <a:solidFill>
                  <a:srgbClr val="FF0000"/>
                </a:solidFill>
              </a:rPr>
              <a:t>Amount lost: $411,548</a:t>
            </a:r>
          </a:p>
          <a:p>
            <a:r>
              <a:rPr lang="en-US" b="1" dirty="0">
                <a:solidFill>
                  <a:schemeClr val="tx1"/>
                </a:solidFill>
              </a:rPr>
              <a:t>New York, June 2017: </a:t>
            </a:r>
            <a:r>
              <a:rPr lang="en-US" dirty="0">
                <a:solidFill>
                  <a:schemeClr val="tx1"/>
                </a:solidFill>
              </a:rPr>
              <a:t>A judge trying to sell her apartment received an email she thought was from her real estate lawyer telling her to wire money to an account. </a:t>
            </a:r>
            <a:r>
              <a:rPr lang="en-US" b="1" dirty="0">
                <a:solidFill>
                  <a:srgbClr val="FF0000"/>
                </a:solidFill>
              </a:rPr>
              <a:t>Amount lost: $1 million</a:t>
            </a:r>
          </a:p>
          <a:p>
            <a:r>
              <a:rPr lang="en-US" b="1" dirty="0">
                <a:solidFill>
                  <a:schemeClr val="tx1"/>
                </a:solidFill>
              </a:rPr>
              <a:t>Washington, D.C., May 2017:</a:t>
            </a:r>
            <a:r>
              <a:rPr lang="en-US" dirty="0">
                <a:solidFill>
                  <a:schemeClr val="tx1"/>
                </a:solidFill>
              </a:rPr>
              <a:t> Homebuyers lost  </a:t>
            </a:r>
            <a:r>
              <a:rPr lang="en-US" dirty="0" smtClean="0">
                <a:solidFill>
                  <a:schemeClr val="tx1"/>
                </a:solidFill>
              </a:rPr>
              <a:t> </a:t>
            </a:r>
            <a:r>
              <a:rPr lang="en-US" b="1" dirty="0" smtClean="0">
                <a:solidFill>
                  <a:srgbClr val="FF0000"/>
                </a:solidFill>
              </a:rPr>
              <a:t>$1.57 </a:t>
            </a:r>
            <a:r>
              <a:rPr lang="en-US" b="1" dirty="0">
                <a:solidFill>
                  <a:srgbClr val="FF0000"/>
                </a:solidFill>
              </a:rPr>
              <a:t>million</a:t>
            </a:r>
          </a:p>
          <a:p>
            <a:endParaRPr lang="en-US" dirty="0"/>
          </a:p>
        </p:txBody>
      </p:sp>
    </p:spTree>
    <p:extLst>
      <p:ext uri="{BB962C8B-B14F-4D97-AF65-F5344CB8AC3E}">
        <p14:creationId xmlns:p14="http://schemas.microsoft.com/office/powerpoint/2010/main" val="1911804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61751"/>
          </a:xfrm>
        </p:spPr>
        <p:txBody>
          <a:bodyPr/>
          <a:lstStyle/>
          <a:p>
            <a:r>
              <a:rPr lang="en-US" dirty="0" smtClean="0"/>
              <a:t>Recent Examples:</a:t>
            </a:r>
            <a:endParaRPr lang="en-US" dirty="0"/>
          </a:p>
        </p:txBody>
      </p:sp>
      <p:sp>
        <p:nvSpPr>
          <p:cNvPr id="3" name="Content Placeholder 2"/>
          <p:cNvSpPr>
            <a:spLocks noGrp="1"/>
          </p:cNvSpPr>
          <p:nvPr>
            <p:ph idx="1"/>
          </p:nvPr>
        </p:nvSpPr>
        <p:spPr>
          <a:xfrm>
            <a:off x="907256" y="899906"/>
            <a:ext cx="7143750" cy="3315044"/>
          </a:xfrm>
        </p:spPr>
        <p:txBody>
          <a:bodyPr/>
          <a:lstStyle/>
          <a:p>
            <a:r>
              <a:rPr lang="en-US" b="1" dirty="0">
                <a:solidFill>
                  <a:schemeClr val="tx1"/>
                </a:solidFill>
              </a:rPr>
              <a:t>Colorado, March 2017:</a:t>
            </a:r>
            <a:r>
              <a:rPr lang="en-US" dirty="0">
                <a:solidFill>
                  <a:schemeClr val="tx1"/>
                </a:solidFill>
              </a:rPr>
              <a:t> A couple, who lost their life savings while trying to buy their dream retirement home, has filed suit alleging that none of the companies involved in the transaction did enough to protect sensitive financial information. </a:t>
            </a:r>
            <a:r>
              <a:rPr lang="en-US" dirty="0">
                <a:solidFill>
                  <a:srgbClr val="101B42"/>
                </a:solidFill>
              </a:rPr>
              <a:t/>
            </a:r>
            <a:br>
              <a:rPr lang="en-US" dirty="0">
                <a:solidFill>
                  <a:srgbClr val="101B42"/>
                </a:solidFill>
              </a:rPr>
            </a:br>
            <a:r>
              <a:rPr lang="en-US" b="1" dirty="0">
                <a:solidFill>
                  <a:srgbClr val="FF0000"/>
                </a:solidFill>
              </a:rPr>
              <a:t>Amount lost: $272,000</a:t>
            </a:r>
            <a:endParaRPr lang="en-US" dirty="0">
              <a:solidFill>
                <a:srgbClr val="FF0000"/>
              </a:solidFill>
            </a:endParaRPr>
          </a:p>
          <a:p>
            <a:r>
              <a:rPr lang="en-US" b="1" dirty="0">
                <a:solidFill>
                  <a:schemeClr val="tx1"/>
                </a:solidFill>
              </a:rPr>
              <a:t>Minneapolis, September 2016:</a:t>
            </a:r>
            <a:r>
              <a:rPr lang="en-US" dirty="0">
                <a:solidFill>
                  <a:schemeClr val="tx1"/>
                </a:solidFill>
              </a:rPr>
              <a:t> A retired couple hoping to buy a townhouse to be closer to their </a:t>
            </a:r>
            <a:r>
              <a:rPr lang="en-US" dirty="0" smtClean="0">
                <a:solidFill>
                  <a:schemeClr val="tx1"/>
                </a:solidFill>
              </a:rPr>
              <a:t>grandchildren, </a:t>
            </a:r>
            <a:r>
              <a:rPr lang="en-US" dirty="0">
                <a:solidFill>
                  <a:schemeClr val="tx1"/>
                </a:solidFill>
              </a:rPr>
              <a:t>responded to a fake email and sent $205,000 to a fraudulent account. </a:t>
            </a:r>
            <a:r>
              <a:rPr lang="en-US" b="1" dirty="0">
                <a:solidFill>
                  <a:srgbClr val="FF0000"/>
                </a:solidFill>
              </a:rPr>
              <a:t>Amount lost: $205,000</a:t>
            </a:r>
            <a:endParaRPr lang="en-US" dirty="0">
              <a:solidFill>
                <a:srgbClr val="FF0000"/>
              </a:solidFill>
            </a:endParaRPr>
          </a:p>
        </p:txBody>
      </p:sp>
    </p:spTree>
    <p:extLst>
      <p:ext uri="{BB962C8B-B14F-4D97-AF65-F5344CB8AC3E}">
        <p14:creationId xmlns:p14="http://schemas.microsoft.com/office/powerpoint/2010/main" val="1140843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6A5568-A604-46BB-B3A1-4DE3CF3A1CCC}"/>
              </a:ext>
            </a:extLst>
          </p:cNvPr>
          <p:cNvSpPr>
            <a:spLocks noGrp="1"/>
          </p:cNvSpPr>
          <p:nvPr>
            <p:ph type="title"/>
          </p:nvPr>
        </p:nvSpPr>
        <p:spPr>
          <a:xfrm>
            <a:off x="457200" y="295487"/>
            <a:ext cx="8229600" cy="557953"/>
          </a:xfrm>
        </p:spPr>
        <p:txBody>
          <a:bodyPr/>
          <a:lstStyle/>
          <a:p>
            <a:r>
              <a:rPr lang="en-US" dirty="0"/>
              <a:t>Data Security Laws &amp; Regulation</a:t>
            </a:r>
          </a:p>
        </p:txBody>
      </p:sp>
      <p:sp>
        <p:nvSpPr>
          <p:cNvPr id="3" name="Content Placeholder 2">
            <a:extLst>
              <a:ext uri="{FF2B5EF4-FFF2-40B4-BE49-F238E27FC236}">
                <a16:creationId xmlns="" xmlns:a16="http://schemas.microsoft.com/office/drawing/2014/main" id="{0DE948B5-34EF-40B5-9514-34B63B842D01}"/>
              </a:ext>
            </a:extLst>
          </p:cNvPr>
          <p:cNvSpPr>
            <a:spLocks noGrp="1"/>
          </p:cNvSpPr>
          <p:nvPr>
            <p:ph idx="1"/>
          </p:nvPr>
        </p:nvSpPr>
        <p:spPr>
          <a:xfrm>
            <a:off x="457200" y="1140677"/>
            <a:ext cx="8229600" cy="3114675"/>
          </a:xfrm>
        </p:spPr>
        <p:txBody>
          <a:bodyPr/>
          <a:lstStyle/>
          <a:p>
            <a:r>
              <a:rPr lang="en-US" dirty="0">
                <a:solidFill>
                  <a:schemeClr val="tx1"/>
                </a:solidFill>
              </a:rPr>
              <a:t>Insurance Data Security Model Law </a:t>
            </a:r>
          </a:p>
          <a:p>
            <a:pPr lvl="1"/>
            <a:r>
              <a:rPr lang="en-US" dirty="0">
                <a:solidFill>
                  <a:schemeClr val="tx1"/>
                </a:solidFill>
              </a:rPr>
              <a:t>National Association of Insurance Commissioners (NAIC) </a:t>
            </a:r>
          </a:p>
          <a:p>
            <a:pPr lvl="1"/>
            <a:r>
              <a:rPr lang="en-US" dirty="0">
                <a:solidFill>
                  <a:schemeClr val="tx1"/>
                </a:solidFill>
              </a:rPr>
              <a:t>Rules for insurers &amp; agents </a:t>
            </a:r>
          </a:p>
          <a:p>
            <a:pPr lvl="2"/>
            <a:r>
              <a:rPr lang="en-US" dirty="0">
                <a:solidFill>
                  <a:schemeClr val="tx1"/>
                </a:solidFill>
              </a:rPr>
              <a:t>Risk assessment</a:t>
            </a:r>
          </a:p>
          <a:p>
            <a:pPr lvl="2"/>
            <a:r>
              <a:rPr lang="en-US" dirty="0">
                <a:solidFill>
                  <a:schemeClr val="tx1"/>
                </a:solidFill>
              </a:rPr>
              <a:t>Oversee third-party service providers</a:t>
            </a:r>
          </a:p>
          <a:p>
            <a:pPr lvl="2"/>
            <a:r>
              <a:rPr lang="en-US" dirty="0">
                <a:solidFill>
                  <a:schemeClr val="tx1"/>
                </a:solidFill>
              </a:rPr>
              <a:t>Investigate data breaches </a:t>
            </a:r>
          </a:p>
          <a:p>
            <a:pPr lvl="2"/>
            <a:r>
              <a:rPr lang="en-US" dirty="0">
                <a:solidFill>
                  <a:schemeClr val="tx1"/>
                </a:solidFill>
              </a:rPr>
              <a:t>Notify regulators</a:t>
            </a:r>
          </a:p>
          <a:p>
            <a:r>
              <a:rPr lang="en-US" dirty="0">
                <a:solidFill>
                  <a:schemeClr val="tx1"/>
                </a:solidFill>
              </a:rPr>
              <a:t>Congress debating national data security </a:t>
            </a:r>
            <a:r>
              <a:rPr lang="en-US" dirty="0" smtClean="0">
                <a:solidFill>
                  <a:schemeClr val="tx1"/>
                </a:solidFill>
              </a:rPr>
              <a:t>law</a:t>
            </a:r>
          </a:p>
          <a:p>
            <a:r>
              <a:rPr lang="en-US" dirty="0" smtClean="0">
                <a:solidFill>
                  <a:schemeClr val="tx1"/>
                </a:solidFill>
              </a:rPr>
              <a:t>Bigger than Dodd-Frank Act</a:t>
            </a:r>
          </a:p>
        </p:txBody>
      </p:sp>
    </p:spTree>
    <p:extLst>
      <p:ext uri="{BB962C8B-B14F-4D97-AF65-F5344CB8AC3E}">
        <p14:creationId xmlns:p14="http://schemas.microsoft.com/office/powerpoint/2010/main" val="3001549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705"/>
            <a:ext cx="8229600" cy="498333"/>
          </a:xfrm>
        </p:spPr>
        <p:txBody>
          <a:bodyPr/>
          <a:lstStyle/>
          <a:p>
            <a:r>
              <a:rPr lang="en-US" dirty="0" smtClean="0"/>
              <a:t>Tips To Help Prevent Wire Fraud	</a:t>
            </a:r>
            <a:endParaRPr lang="en-US" dirty="0"/>
          </a:p>
        </p:txBody>
      </p:sp>
      <p:sp>
        <p:nvSpPr>
          <p:cNvPr id="3" name="Content Placeholder 2"/>
          <p:cNvSpPr>
            <a:spLocks noGrp="1"/>
          </p:cNvSpPr>
          <p:nvPr>
            <p:ph idx="1"/>
          </p:nvPr>
        </p:nvSpPr>
        <p:spPr>
          <a:xfrm>
            <a:off x="457200" y="939338"/>
            <a:ext cx="8229600" cy="3483032"/>
          </a:xfrm>
        </p:spPr>
        <p:txBody>
          <a:bodyPr/>
          <a:lstStyle/>
          <a:p>
            <a:r>
              <a:rPr lang="en-US" sz="1800" b="1" dirty="0" smtClean="0">
                <a:solidFill>
                  <a:schemeClr val="tx1"/>
                </a:solidFill>
              </a:rPr>
              <a:t>Call, </a:t>
            </a:r>
            <a:r>
              <a:rPr lang="en-US" sz="1800" b="1" dirty="0">
                <a:solidFill>
                  <a:schemeClr val="tx1"/>
                </a:solidFill>
              </a:rPr>
              <a:t>d</a:t>
            </a:r>
            <a:r>
              <a:rPr lang="en-US" sz="1800" b="1" dirty="0" smtClean="0">
                <a:solidFill>
                  <a:schemeClr val="tx1"/>
                </a:solidFill>
              </a:rPr>
              <a:t>on’t email:</a:t>
            </a:r>
            <a:r>
              <a:rPr lang="en-US" sz="1800" dirty="0" smtClean="0">
                <a:solidFill>
                  <a:schemeClr val="tx1"/>
                </a:solidFill>
              </a:rPr>
              <a:t> Confirm all wiring instructions by phone before transferring funds. Use the phone number from the title company’s website or a business card.</a:t>
            </a:r>
          </a:p>
          <a:p>
            <a:r>
              <a:rPr lang="en-US" sz="1800" b="1" dirty="0" smtClean="0">
                <a:solidFill>
                  <a:schemeClr val="tx1"/>
                </a:solidFill>
              </a:rPr>
              <a:t>Be suspicious:</a:t>
            </a:r>
            <a:r>
              <a:rPr lang="en-US" sz="1800" dirty="0" smtClean="0">
                <a:solidFill>
                  <a:schemeClr val="tx1"/>
                </a:solidFill>
              </a:rPr>
              <a:t> It’s not common for title companies to change wiring instructions and payment info.</a:t>
            </a:r>
          </a:p>
          <a:p>
            <a:r>
              <a:rPr lang="en-US" sz="1800" b="1" dirty="0" smtClean="0">
                <a:solidFill>
                  <a:schemeClr val="tx1"/>
                </a:solidFill>
              </a:rPr>
              <a:t>Confirm it all:</a:t>
            </a:r>
            <a:r>
              <a:rPr lang="en-US" sz="1800" dirty="0" smtClean="0">
                <a:solidFill>
                  <a:schemeClr val="tx1"/>
                </a:solidFill>
              </a:rPr>
              <a:t> Ask your bank to confirm not only the account number, but also the name on the account before sending a wire.</a:t>
            </a:r>
          </a:p>
          <a:p>
            <a:r>
              <a:rPr lang="en-US" sz="1800" b="1" dirty="0" smtClean="0">
                <a:solidFill>
                  <a:schemeClr val="tx1"/>
                </a:solidFill>
              </a:rPr>
              <a:t>Verify immediately:</a:t>
            </a:r>
            <a:r>
              <a:rPr lang="en-US" sz="1800" dirty="0" smtClean="0">
                <a:solidFill>
                  <a:schemeClr val="tx1"/>
                </a:solidFill>
              </a:rPr>
              <a:t> You should call the title company or real estate agent to validate that the funds were received. Detecting that you sent the money to the wrong account within 24 hours gives you the best chance of recovering your money.</a:t>
            </a:r>
          </a:p>
          <a:p>
            <a:pPr lvl="1">
              <a:buNone/>
            </a:pPr>
            <a:endParaRPr lang="en-US" dirty="0" smtClean="0"/>
          </a:p>
        </p:txBody>
      </p:sp>
    </p:spTree>
    <p:extLst>
      <p:ext uri="{BB962C8B-B14F-4D97-AF65-F5344CB8AC3E}">
        <p14:creationId xmlns:p14="http://schemas.microsoft.com/office/powerpoint/2010/main" val="2035258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705"/>
            <a:ext cx="8229600" cy="498333"/>
          </a:xfrm>
        </p:spPr>
        <p:txBody>
          <a:bodyPr/>
          <a:lstStyle/>
          <a:p>
            <a:r>
              <a:rPr lang="en-US" dirty="0" smtClean="0"/>
              <a:t>Tips To Help Prevent Wire Fraud	</a:t>
            </a:r>
            <a:endParaRPr lang="en-US" dirty="0"/>
          </a:p>
        </p:txBody>
      </p:sp>
      <p:sp>
        <p:nvSpPr>
          <p:cNvPr id="3" name="Content Placeholder 2"/>
          <p:cNvSpPr>
            <a:spLocks noGrp="1"/>
          </p:cNvSpPr>
          <p:nvPr>
            <p:ph idx="1"/>
          </p:nvPr>
        </p:nvSpPr>
        <p:spPr>
          <a:xfrm>
            <a:off x="457200" y="1047404"/>
            <a:ext cx="7855527" cy="3358342"/>
          </a:xfrm>
        </p:spPr>
        <p:txBody>
          <a:bodyPr/>
          <a:lstStyle/>
          <a:p>
            <a:r>
              <a:rPr lang="en-US" sz="1800" b="1" dirty="0" smtClean="0">
                <a:solidFill>
                  <a:schemeClr val="tx1"/>
                </a:solidFill>
              </a:rPr>
              <a:t>Forward, don’t reply:</a:t>
            </a:r>
            <a:r>
              <a:rPr lang="en-US" sz="1800" dirty="0" smtClean="0">
                <a:solidFill>
                  <a:schemeClr val="tx1"/>
                </a:solidFill>
              </a:rPr>
              <a:t> When responding to an email, hit “forward” instead of “reply” and then start typing in the person’s email address. Criminals use email address that are very similar to the real one for a company. By typing in email addresses, you will make it easier to discover if a fraudster is after you. </a:t>
            </a:r>
          </a:p>
          <a:p>
            <a:r>
              <a:rPr lang="en-US" sz="1800" b="1" dirty="0" smtClean="0">
                <a:solidFill>
                  <a:schemeClr val="tx1"/>
                </a:solidFill>
              </a:rPr>
              <a:t>Verify wire instructions: </a:t>
            </a:r>
            <a:r>
              <a:rPr lang="en-US" sz="1800" dirty="0" smtClean="0">
                <a:solidFill>
                  <a:schemeClr val="tx1"/>
                </a:solidFill>
              </a:rPr>
              <a:t>Purchasers and Lenders should verify title </a:t>
            </a:r>
            <a:r>
              <a:rPr lang="en-US" sz="1800" dirty="0">
                <a:solidFill>
                  <a:schemeClr val="tx1"/>
                </a:solidFill>
              </a:rPr>
              <a:t>c</a:t>
            </a:r>
            <a:r>
              <a:rPr lang="en-US" sz="1800" dirty="0" smtClean="0">
                <a:solidFill>
                  <a:schemeClr val="tx1"/>
                </a:solidFill>
              </a:rPr>
              <a:t>ompany wire instructions before sending funds.</a:t>
            </a:r>
          </a:p>
          <a:p>
            <a:r>
              <a:rPr lang="en-US" sz="1800" b="1" dirty="0" smtClean="0">
                <a:solidFill>
                  <a:schemeClr val="tx1"/>
                </a:solidFill>
              </a:rPr>
              <a:t>Educate</a:t>
            </a:r>
            <a:r>
              <a:rPr lang="en-US" sz="1800" dirty="0" smtClean="0">
                <a:solidFill>
                  <a:schemeClr val="tx1"/>
                </a:solidFill>
              </a:rPr>
              <a:t> real estate professionals and consumers. </a:t>
            </a:r>
          </a:p>
          <a:p>
            <a:pPr lvl="1">
              <a:buNone/>
            </a:pPr>
            <a:endParaRPr lang="en-US" dirty="0" smtClean="0"/>
          </a:p>
        </p:txBody>
      </p:sp>
    </p:spTree>
    <p:extLst>
      <p:ext uri="{BB962C8B-B14F-4D97-AF65-F5344CB8AC3E}">
        <p14:creationId xmlns:p14="http://schemas.microsoft.com/office/powerpoint/2010/main" val="1853958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524645"/>
          </a:xfrm>
        </p:spPr>
        <p:txBody>
          <a:bodyPr/>
          <a:lstStyle/>
          <a:p>
            <a:r>
              <a:rPr lang="en-US" dirty="0" smtClean="0"/>
              <a:t>Procedures Following Discovery of Wire Theft</a:t>
            </a:r>
            <a:endParaRPr lang="en-US" dirty="0"/>
          </a:p>
        </p:txBody>
      </p:sp>
      <p:sp>
        <p:nvSpPr>
          <p:cNvPr id="3" name="Content Placeholder 2"/>
          <p:cNvSpPr>
            <a:spLocks noGrp="1"/>
          </p:cNvSpPr>
          <p:nvPr>
            <p:ph idx="1"/>
          </p:nvPr>
        </p:nvSpPr>
        <p:spPr>
          <a:xfrm>
            <a:off x="457200" y="961453"/>
            <a:ext cx="8229600" cy="3419354"/>
          </a:xfrm>
        </p:spPr>
        <p:txBody>
          <a:bodyPr/>
          <a:lstStyle/>
          <a:p>
            <a:r>
              <a:rPr lang="en-US" sz="1800" dirty="0" smtClean="0">
                <a:solidFill>
                  <a:schemeClr val="tx1"/>
                </a:solidFill>
              </a:rPr>
              <a:t>Victim must </a:t>
            </a:r>
            <a:r>
              <a:rPr lang="en-US" sz="1800" dirty="0">
                <a:solidFill>
                  <a:schemeClr val="tx1"/>
                </a:solidFill>
              </a:rPr>
              <a:t>c</a:t>
            </a:r>
            <a:r>
              <a:rPr lang="en-US" sz="1800" dirty="0" smtClean="0">
                <a:solidFill>
                  <a:schemeClr val="tx1"/>
                </a:solidFill>
              </a:rPr>
              <a:t>ontact Sending Bank and request RECALL to Receiving Bank because of Fraud.</a:t>
            </a:r>
          </a:p>
          <a:p>
            <a:r>
              <a:rPr lang="en-US" sz="1800" dirty="0" smtClean="0">
                <a:solidFill>
                  <a:schemeClr val="tx1"/>
                </a:solidFill>
              </a:rPr>
              <a:t>[Title Company may also Contact their Bank Treasury contacts]</a:t>
            </a:r>
          </a:p>
          <a:p>
            <a:r>
              <a:rPr lang="en-US" sz="1800" dirty="0" smtClean="0">
                <a:solidFill>
                  <a:schemeClr val="tx1"/>
                </a:solidFill>
              </a:rPr>
              <a:t>Enter Fraud Details in www.iC3.gov </a:t>
            </a:r>
          </a:p>
          <a:p>
            <a:pPr lvl="1"/>
            <a:r>
              <a:rPr lang="en-US" dirty="0" smtClean="0">
                <a:solidFill>
                  <a:schemeClr val="tx1"/>
                </a:solidFill>
              </a:rPr>
              <a:t>Note BEC (Business Email Compromise)</a:t>
            </a:r>
          </a:p>
          <a:p>
            <a:pPr lvl="1"/>
            <a:r>
              <a:rPr lang="en-US" dirty="0" smtClean="0">
                <a:solidFill>
                  <a:schemeClr val="tx1"/>
                </a:solidFill>
              </a:rPr>
              <a:t>Copy &amp; Paste fraudulent </a:t>
            </a:r>
            <a:r>
              <a:rPr lang="en-US" dirty="0">
                <a:solidFill>
                  <a:schemeClr val="tx1"/>
                </a:solidFill>
              </a:rPr>
              <a:t>e</a:t>
            </a:r>
            <a:r>
              <a:rPr lang="en-US" dirty="0" smtClean="0">
                <a:solidFill>
                  <a:schemeClr val="tx1"/>
                </a:solidFill>
              </a:rPr>
              <a:t>mail </a:t>
            </a:r>
            <a:r>
              <a:rPr lang="en-US" dirty="0">
                <a:solidFill>
                  <a:schemeClr val="tx1"/>
                </a:solidFill>
              </a:rPr>
              <a:t>h</a:t>
            </a:r>
            <a:r>
              <a:rPr lang="en-US" dirty="0" smtClean="0">
                <a:solidFill>
                  <a:schemeClr val="tx1"/>
                </a:solidFill>
              </a:rPr>
              <a:t>eaders into Report (Not Forward)</a:t>
            </a:r>
          </a:p>
          <a:p>
            <a:pPr lvl="1"/>
            <a:r>
              <a:rPr lang="en-US" dirty="0" smtClean="0">
                <a:solidFill>
                  <a:schemeClr val="tx1"/>
                </a:solidFill>
              </a:rPr>
              <a:t>Print Out Report for Records</a:t>
            </a:r>
          </a:p>
          <a:p>
            <a:r>
              <a:rPr lang="en-US" sz="1800" dirty="0" smtClean="0">
                <a:solidFill>
                  <a:schemeClr val="tx1"/>
                </a:solidFill>
              </a:rPr>
              <a:t>Call FBI Field Office and provide Info entered into www.iC3.gov</a:t>
            </a:r>
          </a:p>
          <a:p>
            <a:r>
              <a:rPr lang="en-US" sz="1800" dirty="0" smtClean="0">
                <a:solidFill>
                  <a:schemeClr val="tx1"/>
                </a:solidFill>
              </a:rPr>
              <a:t>Call Sending Bank again to ensure Recall happened</a:t>
            </a:r>
          </a:p>
          <a:p>
            <a:r>
              <a:rPr lang="en-US" sz="1800" dirty="0" smtClean="0">
                <a:solidFill>
                  <a:schemeClr val="tx1"/>
                </a:solidFill>
              </a:rPr>
              <a:t>Hire Attorney in Foreign Country to Recover Funds</a:t>
            </a:r>
          </a:p>
          <a:p>
            <a:endParaRPr lang="en-US" dirty="0" smtClean="0">
              <a:solidFill>
                <a:schemeClr val="tx1"/>
              </a:solidFill>
            </a:endParaRPr>
          </a:p>
          <a:p>
            <a:endParaRPr lang="en-US" dirty="0"/>
          </a:p>
        </p:txBody>
      </p:sp>
    </p:spTree>
    <p:extLst>
      <p:ext uri="{BB962C8B-B14F-4D97-AF65-F5344CB8AC3E}">
        <p14:creationId xmlns:p14="http://schemas.microsoft.com/office/powerpoint/2010/main" val="633362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dan mennenoh testify">
            <a:extLst>
              <a:ext uri="{FF2B5EF4-FFF2-40B4-BE49-F238E27FC236}">
                <a16:creationId xmlns="" xmlns:a16="http://schemas.microsoft.com/office/drawing/2014/main" id="{1D207BA8-2751-4E3F-939D-D8EB049D939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50" name="Picture 10" descr="https://www.alta.org/images/titlenews-online/mennenoh_testimony.jpg">
            <a:extLst>
              <a:ext uri="{FF2B5EF4-FFF2-40B4-BE49-F238E27FC236}">
                <a16:creationId xmlns="" xmlns:a16="http://schemas.microsoft.com/office/drawing/2014/main" id="{EA293E88-586A-4CC5-8CA7-A22D51FC45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6715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EFD4D1BC-F091-48AB-9CEB-9017724F09B8}"/>
              </a:ext>
            </a:extLst>
          </p:cNvPr>
          <p:cNvSpPr>
            <a:spLocks noGrp="1"/>
          </p:cNvSpPr>
          <p:nvPr>
            <p:ph type="title"/>
          </p:nvPr>
        </p:nvSpPr>
        <p:spPr>
          <a:xfrm>
            <a:off x="4396154" y="-50849"/>
            <a:ext cx="4747846" cy="1708756"/>
          </a:xfrm>
        </p:spPr>
        <p:txBody>
          <a:bodyPr rtlCol="0">
            <a:noAutofit/>
          </a:bodyPr>
          <a:lstStyle/>
          <a:p>
            <a:pPr fontAlgn="auto">
              <a:spcAft>
                <a:spcPts val="0"/>
              </a:spcAft>
              <a:defRPr/>
            </a:pPr>
            <a:r>
              <a:rPr lang="en-US" sz="5000">
                <a:solidFill>
                  <a:schemeClr val="bg1"/>
                </a:solidFill>
                <a:effectLst>
                  <a:outerShdw blurRad="38100" dist="38100" dir="2700000" algn="tl">
                    <a:srgbClr val="000000">
                      <a:alpha val="43137"/>
                    </a:srgbClr>
                  </a:outerShdw>
                </a:effectLst>
                <a:ea typeface="+mj-ea"/>
                <a:cs typeface="+mj-cs"/>
              </a:rPr>
              <a:t>Congressional</a:t>
            </a:r>
            <a:br>
              <a:rPr lang="en-US" sz="5000">
                <a:solidFill>
                  <a:schemeClr val="bg1"/>
                </a:solidFill>
                <a:effectLst>
                  <a:outerShdw blurRad="38100" dist="38100" dir="2700000" algn="tl">
                    <a:srgbClr val="000000">
                      <a:alpha val="43137"/>
                    </a:srgbClr>
                  </a:outerShdw>
                </a:effectLst>
                <a:ea typeface="+mj-ea"/>
                <a:cs typeface="+mj-cs"/>
              </a:rPr>
            </a:br>
            <a:r>
              <a:rPr lang="en-US" sz="5000">
                <a:solidFill>
                  <a:schemeClr val="bg1"/>
                </a:solidFill>
                <a:effectLst>
                  <a:outerShdw blurRad="38100" dist="38100" dir="2700000" algn="tl">
                    <a:srgbClr val="000000">
                      <a:alpha val="43137"/>
                    </a:srgbClr>
                  </a:outerShdw>
                </a:effectLst>
                <a:ea typeface="+mj-ea"/>
                <a:cs typeface="+mj-cs"/>
              </a:rPr>
              <a:t>Testimony</a:t>
            </a:r>
          </a:p>
        </p:txBody>
      </p:sp>
    </p:spTree>
    <p:extLst>
      <p:ext uri="{BB962C8B-B14F-4D97-AF65-F5344CB8AC3E}">
        <p14:creationId xmlns:p14="http://schemas.microsoft.com/office/powerpoint/2010/main" val="3914193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83182"/>
          </a:xfrm>
        </p:spPr>
        <p:txBody>
          <a:bodyPr/>
          <a:lstStyle/>
          <a:p>
            <a:r>
              <a:rPr lang="en-US" dirty="0" smtClean="0"/>
              <a:t>Dan Mennenoh, ALTA Past President</a:t>
            </a:r>
            <a:endParaRPr lang="en-US" dirty="0"/>
          </a:p>
        </p:txBody>
      </p:sp>
      <p:sp>
        <p:nvSpPr>
          <p:cNvPr id="3" name="Content Placeholder 2"/>
          <p:cNvSpPr>
            <a:spLocks noGrp="1"/>
          </p:cNvSpPr>
          <p:nvPr>
            <p:ph idx="1"/>
          </p:nvPr>
        </p:nvSpPr>
        <p:spPr>
          <a:xfrm>
            <a:off x="457200" y="1050133"/>
            <a:ext cx="8229600" cy="3236118"/>
          </a:xfrm>
        </p:spPr>
        <p:txBody>
          <a:bodyPr/>
          <a:lstStyle/>
          <a:p>
            <a:pPr marL="0" indent="0">
              <a:buNone/>
            </a:pPr>
            <a:r>
              <a:rPr lang="en-US" dirty="0">
                <a:solidFill>
                  <a:schemeClr val="tx1"/>
                </a:solidFill>
              </a:rPr>
              <a:t>During his testimony, Dan suggested two areas of focus to help thwart the </a:t>
            </a:r>
            <a:r>
              <a:rPr lang="en-US" dirty="0" smtClean="0">
                <a:solidFill>
                  <a:schemeClr val="tx1"/>
                </a:solidFill>
              </a:rPr>
              <a:t>crimes:</a:t>
            </a:r>
          </a:p>
          <a:p>
            <a:r>
              <a:rPr lang="en-US" dirty="0">
                <a:solidFill>
                  <a:schemeClr val="tx1"/>
                </a:solidFill>
              </a:rPr>
              <a:t>All parties involved in the real estate transaction—including real estate agents, banks, policy makers, consumer groups, title insurers, settlement agents and real estate attorneys—need to help </a:t>
            </a:r>
            <a:r>
              <a:rPr lang="en-US" b="1" dirty="0">
                <a:solidFill>
                  <a:schemeClr val="tx1"/>
                </a:solidFill>
              </a:rPr>
              <a:t>educate customers </a:t>
            </a:r>
            <a:r>
              <a:rPr lang="en-US" dirty="0" smtClean="0">
                <a:solidFill>
                  <a:schemeClr val="tx1"/>
                </a:solidFill>
              </a:rPr>
              <a:t>of </a:t>
            </a:r>
            <a:r>
              <a:rPr lang="en-US" dirty="0">
                <a:solidFill>
                  <a:schemeClr val="tx1"/>
                </a:solidFill>
              </a:rPr>
              <a:t>the dangers and how to protect their data and money</a:t>
            </a:r>
            <a:r>
              <a:rPr lang="en-US" dirty="0" smtClean="0">
                <a:solidFill>
                  <a:schemeClr val="tx1"/>
                </a:solidFill>
              </a:rPr>
              <a:t>;</a:t>
            </a:r>
            <a:endParaRPr lang="en-US" dirty="0">
              <a:solidFill>
                <a:schemeClr val="tx1"/>
              </a:solidFill>
            </a:endParaRPr>
          </a:p>
          <a:p>
            <a:r>
              <a:rPr lang="en-US" dirty="0" smtClean="0">
                <a:solidFill>
                  <a:schemeClr val="tx1"/>
                </a:solidFill>
              </a:rPr>
              <a:t>Financial </a:t>
            </a:r>
            <a:r>
              <a:rPr lang="en-US" dirty="0">
                <a:solidFill>
                  <a:schemeClr val="tx1"/>
                </a:solidFill>
              </a:rPr>
              <a:t>institutions should </a:t>
            </a:r>
            <a:r>
              <a:rPr lang="en-US" b="1" dirty="0">
                <a:solidFill>
                  <a:schemeClr val="tx1"/>
                </a:solidFill>
              </a:rPr>
              <a:t>match</a:t>
            </a:r>
            <a:r>
              <a:rPr lang="en-US" dirty="0">
                <a:solidFill>
                  <a:schemeClr val="tx1"/>
                </a:solidFill>
              </a:rPr>
              <a:t> not only the account number but also the payee’s name when there is a wire transfer.</a:t>
            </a:r>
          </a:p>
          <a:p>
            <a:endParaRPr lang="en-US" dirty="0"/>
          </a:p>
        </p:txBody>
      </p:sp>
    </p:spTree>
    <p:extLst>
      <p:ext uri="{BB962C8B-B14F-4D97-AF65-F5344CB8AC3E}">
        <p14:creationId xmlns:p14="http://schemas.microsoft.com/office/powerpoint/2010/main" val="2921396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927735"/>
            <a:ext cx="8715375" cy="1038493"/>
          </a:xfrm>
        </p:spPr>
        <p:txBody>
          <a:bodyPr rtlCol="0">
            <a:normAutofit fontScale="90000"/>
          </a:bodyPr>
          <a:lstStyle/>
          <a:p>
            <a:pPr fontAlgn="auto">
              <a:spcAft>
                <a:spcPts val="0"/>
              </a:spcAft>
              <a:defRPr/>
            </a:pPr>
            <a:r>
              <a:rPr lang="en-US" sz="3200" dirty="0" smtClean="0">
                <a:ea typeface="+mj-ea"/>
                <a:cs typeface="+mj-cs"/>
              </a:rPr>
              <a:t>4. Customer experience</a:t>
            </a:r>
            <a:br>
              <a:rPr lang="en-US" sz="3200" dirty="0" smtClean="0">
                <a:ea typeface="+mj-ea"/>
                <a:cs typeface="+mj-cs"/>
              </a:rPr>
            </a:br>
            <a:r>
              <a:rPr lang="en-US" sz="3200" dirty="0" smtClean="0">
                <a:ea typeface="+mj-ea"/>
                <a:cs typeface="+mj-cs"/>
              </a:rPr>
              <a:t>   (consumer </a:t>
            </a:r>
            <a:r>
              <a:rPr lang="en-US" sz="3200" dirty="0">
                <a:ea typeface="+mj-ea"/>
                <a:cs typeface="+mj-cs"/>
              </a:rPr>
              <a:t>focused)</a:t>
            </a:r>
          </a:p>
        </p:txBody>
      </p:sp>
    </p:spTree>
    <p:extLst>
      <p:ext uri="{BB962C8B-B14F-4D97-AF65-F5344CB8AC3E}">
        <p14:creationId xmlns:p14="http://schemas.microsoft.com/office/powerpoint/2010/main" val="4046513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95487"/>
            <a:ext cx="8229600" cy="433176"/>
          </a:xfrm>
        </p:spPr>
        <p:txBody>
          <a:bodyPr/>
          <a:lstStyle/>
          <a:p>
            <a:r>
              <a:rPr lang="en-US" dirty="0" smtClean="0"/>
              <a:t>Our Company Founder</a:t>
            </a:r>
            <a:endParaRPr lang="en-US" dirty="0"/>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72360" y="1091291"/>
            <a:ext cx="2721934" cy="2955925"/>
          </a:xfr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034" y="1091290"/>
            <a:ext cx="3571966" cy="2955926"/>
          </a:xfrm>
          <a:prstGeom prst="rect">
            <a:avLst/>
          </a:prstGeom>
        </p:spPr>
      </p:pic>
    </p:spTree>
    <p:extLst>
      <p:ext uri="{BB962C8B-B14F-4D97-AF65-F5344CB8AC3E}">
        <p14:creationId xmlns:p14="http://schemas.microsoft.com/office/powerpoint/2010/main" val="3322485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1239" y="991589"/>
            <a:ext cx="3771263" cy="2554497"/>
          </a:xfrm>
          <a:prstGeom prst="rect">
            <a:avLst/>
          </a:prstGeom>
        </p:spPr>
      </p:pic>
      <p:pic>
        <p:nvPicPr>
          <p:cNvPr id="52" name="Picture 5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356" y="989757"/>
            <a:ext cx="3773967" cy="2556329"/>
          </a:xfrm>
          <a:prstGeom prst="rect">
            <a:avLst/>
          </a:prstGeom>
        </p:spPr>
      </p:pic>
      <p:sp>
        <p:nvSpPr>
          <p:cNvPr id="3" name="TextBox 2"/>
          <p:cNvSpPr txBox="1"/>
          <p:nvPr/>
        </p:nvSpPr>
        <p:spPr>
          <a:xfrm>
            <a:off x="5460274" y="3936274"/>
            <a:ext cx="3112228" cy="276999"/>
          </a:xfrm>
          <a:prstGeom prst="rect">
            <a:avLst/>
          </a:prstGeom>
          <a:noFill/>
        </p:spPr>
        <p:txBody>
          <a:bodyPr wrap="square" rtlCol="0">
            <a:spAutoFit/>
          </a:bodyPr>
          <a:lstStyle/>
          <a:p>
            <a:r>
              <a:rPr lang="en-US" sz="1200" i="1" dirty="0" smtClean="0"/>
              <a:t>Source: National Association of Realtors</a:t>
            </a:r>
            <a:endParaRPr lang="en-US" sz="1200" i="1" dirty="0"/>
          </a:p>
        </p:txBody>
      </p:sp>
    </p:spTree>
    <p:extLst>
      <p:ext uri="{BB962C8B-B14F-4D97-AF65-F5344CB8AC3E}">
        <p14:creationId xmlns:p14="http://schemas.microsoft.com/office/powerpoint/2010/main" val="2644125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2" y="622074"/>
            <a:ext cx="3230880" cy="497417"/>
          </a:xfrm>
        </p:spPr>
        <p:txBody>
          <a:bodyPr/>
          <a:lstStyle/>
          <a:p>
            <a:r>
              <a:rPr lang="en-US" dirty="0" smtClean="0"/>
              <a:t>The Closing Table</a:t>
            </a:r>
            <a:endParaRPr lang="en-US" dirty="0"/>
          </a:p>
        </p:txBody>
      </p:sp>
      <p:sp>
        <p:nvSpPr>
          <p:cNvPr id="9" name="Title 1"/>
          <p:cNvSpPr txBox="1">
            <a:spLocks/>
          </p:cNvSpPr>
          <p:nvPr/>
        </p:nvSpPr>
        <p:spPr bwMode="auto">
          <a:xfrm>
            <a:off x="5437063" y="622074"/>
            <a:ext cx="3230880" cy="50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a:lstStyle>
          <a:p>
            <a:r>
              <a:rPr lang="en-US" dirty="0" smtClean="0"/>
              <a:t>The Kitchen Table</a:t>
            </a:r>
            <a:endParaRPr lang="en-US" dirty="0"/>
          </a:p>
        </p:txBody>
      </p:sp>
      <p:sp>
        <p:nvSpPr>
          <p:cNvPr id="5" name="Down Arrow 4"/>
          <p:cNvSpPr/>
          <p:nvPr/>
        </p:nvSpPr>
        <p:spPr>
          <a:xfrm rot="16200000">
            <a:off x="4086189" y="1683349"/>
            <a:ext cx="994784" cy="15708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402" y="1254075"/>
            <a:ext cx="3017861" cy="2368919"/>
          </a:xfrm>
          <a:prstGeom prst="rect">
            <a:avLst/>
          </a:prstGeom>
        </p:spPr>
      </p:pic>
      <p:pic>
        <p:nvPicPr>
          <p:cNvPr id="11" name="Picture 10" descr="http://i.telegraph.co.uk/multimedia/archive/03576/rbs_spring_cleanin_3576625b.jpg"/>
          <p:cNvPicPr/>
          <p:nvPr/>
        </p:nvPicPr>
        <p:blipFill rotWithShape="1">
          <a:blip r:embed="rId4" cstate="email">
            <a:extLst>
              <a:ext uri="{28A0092B-C50C-407E-A947-70E740481C1C}">
                <a14:useLocalDpi xmlns:a14="http://schemas.microsoft.com/office/drawing/2010/main"/>
              </a:ext>
            </a:extLst>
          </a:blip>
          <a:srcRect/>
          <a:stretch/>
        </p:blipFill>
        <p:spPr bwMode="auto">
          <a:xfrm>
            <a:off x="5648899" y="1257187"/>
            <a:ext cx="2807208" cy="24231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4960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cktail party 2.jpg"/>
          <p:cNvPicPr>
            <a:picLocks noChangeAspect="1"/>
          </p:cNvPicPr>
          <p:nvPr/>
        </p:nvPicPr>
        <p:blipFill>
          <a:blip r:embed="rId3" cstate="screen"/>
          <a:stretch>
            <a:fillRect/>
          </a:stretch>
        </p:blipFill>
        <p:spPr>
          <a:xfrm>
            <a:off x="-1" y="0"/>
            <a:ext cx="9178171" cy="5143499"/>
          </a:xfrm>
          <a:prstGeom prst="rect">
            <a:avLst/>
          </a:prstGeom>
        </p:spPr>
      </p:pic>
    </p:spTree>
    <p:extLst>
      <p:ext uri="{BB962C8B-B14F-4D97-AF65-F5344CB8AC3E}">
        <p14:creationId xmlns:p14="http://schemas.microsoft.com/office/powerpoint/2010/main" val="1660736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ce-of-Min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6279" y="1922076"/>
            <a:ext cx="6509405" cy="1489631"/>
          </a:xfrm>
          <a:prstGeom prst="rect">
            <a:avLst/>
          </a:prstGeom>
        </p:spPr>
      </p:pic>
      <p:sp>
        <p:nvSpPr>
          <p:cNvPr id="5" name="TextBox 4"/>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33</a:t>
            </a:fld>
            <a:endParaRPr lang="en-US" sz="90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624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P Logo with tagline White (Revers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244" y="1023856"/>
            <a:ext cx="6307513" cy="3095788"/>
          </a:xfrm>
          <a:prstGeom prst="rect">
            <a:avLst/>
          </a:prstGeom>
        </p:spPr>
      </p:pic>
    </p:spTree>
    <p:extLst>
      <p:ext uri="{BB962C8B-B14F-4D97-AF65-F5344CB8AC3E}">
        <p14:creationId xmlns:p14="http://schemas.microsoft.com/office/powerpoint/2010/main" val="2991983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TA-TYPE-ICONS-BLO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40704"/>
            <a:ext cx="2770632" cy="2770632"/>
          </a:xfrm>
          <a:prstGeom prst="rect">
            <a:avLst/>
          </a:prstGeom>
        </p:spPr>
      </p:pic>
      <p:pic>
        <p:nvPicPr>
          <p:cNvPr id="4" name="Picture 3" descr="ALTA-TYPE-ICONS-MARKETING COLLATERA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1842" y="1040704"/>
            <a:ext cx="2763246" cy="2763246"/>
          </a:xfrm>
          <a:prstGeom prst="rect">
            <a:avLst/>
          </a:prstGeom>
        </p:spPr>
      </p:pic>
      <p:pic>
        <p:nvPicPr>
          <p:cNvPr id="5" name="Picture 4" descr="ALTA-TYPE-ICONS-POWERPOIN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6298" y="1040704"/>
            <a:ext cx="2763246" cy="2763246"/>
          </a:xfrm>
          <a:prstGeom prst="rect">
            <a:avLst/>
          </a:prstGeom>
        </p:spPr>
      </p:pic>
      <p:pic>
        <p:nvPicPr>
          <p:cNvPr id="6" name="Picture 5" descr="ALTA-TYPE-ICONS-RACK CAR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0754" y="1040704"/>
            <a:ext cx="2763246" cy="2763246"/>
          </a:xfrm>
          <a:prstGeom prst="rect">
            <a:avLst/>
          </a:prstGeom>
        </p:spPr>
      </p:pic>
      <p:sp>
        <p:nvSpPr>
          <p:cNvPr id="55297" name="Title 1"/>
          <p:cNvSpPr>
            <a:spLocks noGrp="1"/>
          </p:cNvSpPr>
          <p:nvPr>
            <p:ph type="title"/>
          </p:nvPr>
        </p:nvSpPr>
        <p:spPr>
          <a:xfrm>
            <a:off x="457200" y="480549"/>
            <a:ext cx="8229600" cy="857250"/>
          </a:xfrm>
        </p:spPr>
        <p:txBody>
          <a:bodyPr anchor="b">
            <a:normAutofit fontScale="90000"/>
          </a:bodyPr>
          <a:lstStyle/>
          <a:p>
            <a:pPr eaLnBrk="1" hangingPunct="1"/>
            <a:r>
              <a:rPr lang="en-US" sz="4000">
                <a:latin typeface="Century Gothic" charset="0"/>
              </a:rPr>
              <a:t>Homebuyer Guide Resources</a:t>
            </a:r>
            <a:br>
              <a:rPr lang="en-US" sz="4000">
                <a:latin typeface="Century Gothic" charset="0"/>
              </a:rPr>
            </a:br>
            <a:r>
              <a:rPr lang="en-US" sz="3600" b="0">
                <a:solidFill>
                  <a:schemeClr val="accent1"/>
                </a:solidFill>
                <a:latin typeface="Century Gothic" charset="0"/>
              </a:rPr>
              <a:t>More than 60 useful tools!</a:t>
            </a:r>
          </a:p>
        </p:txBody>
      </p:sp>
      <p:sp>
        <p:nvSpPr>
          <p:cNvPr id="2" name="Content Placeholder 1"/>
          <p:cNvSpPr>
            <a:spLocks noGrp="1"/>
          </p:cNvSpPr>
          <p:nvPr>
            <p:ph idx="1"/>
          </p:nvPr>
        </p:nvSpPr>
        <p:spPr>
          <a:xfrm>
            <a:off x="737685" y="3179473"/>
            <a:ext cx="1288039" cy="435879"/>
          </a:xfrm>
        </p:spPr>
        <p:txBody>
          <a:bodyPr/>
          <a:lstStyle/>
          <a:p>
            <a:pPr marL="0" indent="0" algn="ctr">
              <a:buNone/>
            </a:pPr>
            <a:r>
              <a:rPr lang="en-US" sz="1600"/>
              <a:t>Blogs</a:t>
            </a:r>
          </a:p>
        </p:txBody>
      </p:sp>
      <p:sp>
        <p:nvSpPr>
          <p:cNvPr id="8" name="Content Placeholder 1"/>
          <p:cNvSpPr txBox="1">
            <a:spLocks/>
          </p:cNvSpPr>
          <p:nvPr/>
        </p:nvSpPr>
        <p:spPr bwMode="auto">
          <a:xfrm>
            <a:off x="2712598" y="3179473"/>
            <a:ext cx="1590446" cy="43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a:t>Marketing One-Pagers</a:t>
            </a:r>
          </a:p>
        </p:txBody>
      </p:sp>
      <p:sp>
        <p:nvSpPr>
          <p:cNvPr id="9" name="Content Placeholder 1"/>
          <p:cNvSpPr txBox="1">
            <a:spLocks/>
          </p:cNvSpPr>
          <p:nvPr/>
        </p:nvSpPr>
        <p:spPr bwMode="auto">
          <a:xfrm>
            <a:off x="4664720" y="3179473"/>
            <a:ext cx="1942253" cy="43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a:t>PowerPoint</a:t>
            </a:r>
            <a:br>
              <a:rPr lang="en-US" sz="1600"/>
            </a:br>
            <a:r>
              <a:rPr lang="en-US" sz="1600"/>
              <a:t>Presentations</a:t>
            </a:r>
          </a:p>
        </p:txBody>
      </p:sp>
      <p:sp>
        <p:nvSpPr>
          <p:cNvPr id="10" name="Content Placeholder 1"/>
          <p:cNvSpPr txBox="1">
            <a:spLocks/>
          </p:cNvSpPr>
          <p:nvPr/>
        </p:nvSpPr>
        <p:spPr bwMode="auto">
          <a:xfrm>
            <a:off x="7119474" y="3179473"/>
            <a:ext cx="1288039" cy="43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a:t>Rack Cards</a:t>
            </a:r>
          </a:p>
        </p:txBody>
      </p:sp>
      <p:sp>
        <p:nvSpPr>
          <p:cNvPr id="11" name="TextBox 10"/>
          <p:cNvSpPr txBox="1"/>
          <p:nvPr/>
        </p:nvSpPr>
        <p:spPr>
          <a:xfrm>
            <a:off x="0" y="3955065"/>
            <a:ext cx="9144000" cy="369332"/>
          </a:xfrm>
          <a:prstGeom prst="rect">
            <a:avLst/>
          </a:prstGeom>
          <a:noFill/>
        </p:spPr>
        <p:txBody>
          <a:bodyPr wrap="square" rtlCol="0">
            <a:spAutoFit/>
          </a:bodyPr>
          <a:lstStyle/>
          <a:p>
            <a:pPr algn="ctr"/>
            <a:r>
              <a:rPr lang="en-US" b="1">
                <a:solidFill>
                  <a:schemeClr val="tx2"/>
                </a:solidFill>
              </a:rPr>
              <a:t>www.alta.org/homebuyer</a:t>
            </a:r>
          </a:p>
        </p:txBody>
      </p:sp>
    </p:spTree>
    <p:extLst>
      <p:ext uri="{BB962C8B-B14F-4D97-AF65-F5344CB8AC3E}">
        <p14:creationId xmlns:p14="http://schemas.microsoft.com/office/powerpoint/2010/main" val="2766590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F4614CA-B9D5-488C-BCB3-166AC0CF26A3}"/>
              </a:ext>
            </a:extLst>
          </p:cNvPr>
          <p:cNvSpPr>
            <a:spLocks noGrp="1"/>
          </p:cNvSpPr>
          <p:nvPr>
            <p:ph type="title"/>
          </p:nvPr>
        </p:nvSpPr>
        <p:spPr>
          <a:xfrm>
            <a:off x="-381000" y="1255583"/>
            <a:ext cx="9525000" cy="685800"/>
          </a:xfrm>
        </p:spPr>
        <p:txBody>
          <a:bodyPr>
            <a:normAutofit fontScale="90000"/>
          </a:bodyPr>
          <a:lstStyle/>
          <a:p>
            <a:r>
              <a:rPr lang="en-US" altLang="en-US" sz="8000" dirty="0">
                <a:solidFill>
                  <a:schemeClr val="tx1"/>
                </a:solidFill>
                <a:latin typeface="Rage Italic" panose="03070502040507070304" pitchFamily="66" charset="0"/>
              </a:rPr>
              <a:t>What’s</a:t>
            </a:r>
          </a:p>
        </p:txBody>
      </p:sp>
      <p:sp>
        <p:nvSpPr>
          <p:cNvPr id="4" name="Content Placeholder 2">
            <a:extLst>
              <a:ext uri="{FF2B5EF4-FFF2-40B4-BE49-F238E27FC236}">
                <a16:creationId xmlns="" xmlns:a16="http://schemas.microsoft.com/office/drawing/2014/main" id="{04DC504B-CB10-4D21-888C-0991B19E63C2}"/>
              </a:ext>
            </a:extLst>
          </p:cNvPr>
          <p:cNvSpPr txBox="1">
            <a:spLocks/>
          </p:cNvSpPr>
          <p:nvPr/>
        </p:nvSpPr>
        <p:spPr>
          <a:xfrm>
            <a:off x="-190500" y="1847850"/>
            <a:ext cx="9525000" cy="1447800"/>
          </a:xfrm>
          <a:prstGeom prst="rect">
            <a:avLst/>
          </a:prstGeom>
        </p:spPr>
        <p:txBody>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None/>
            </a:pPr>
            <a:r>
              <a:rPr lang="en-US" altLang="en-US" sz="15000" b="1" dirty="0">
                <a:solidFill>
                  <a:schemeClr val="bg1"/>
                </a:solidFill>
              </a:rPr>
              <a:t>NEW</a:t>
            </a:r>
            <a:endParaRPr lang="en-US" altLang="en-US" sz="15000" dirty="0">
              <a:solidFill>
                <a:schemeClr val="bg1"/>
              </a:solidFill>
            </a:endParaRPr>
          </a:p>
        </p:txBody>
      </p:sp>
    </p:spTree>
    <p:extLst>
      <p:ext uri="{BB962C8B-B14F-4D97-AF65-F5344CB8AC3E}">
        <p14:creationId xmlns:p14="http://schemas.microsoft.com/office/powerpoint/2010/main" val="321416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alta.org/images/homebuyer/17-HOP-ad-1-fighter.jpg">
            <a:extLst>
              <a:ext uri="{FF2B5EF4-FFF2-40B4-BE49-F238E27FC236}">
                <a16:creationId xmlns="" xmlns:a16="http://schemas.microsoft.com/office/drawing/2014/main" id="{57982809-54A3-4066-B55A-5FCFB30EFF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3352" y="0"/>
            <a:ext cx="3973513"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 xmlns:a16="http://schemas.microsoft.com/office/drawing/2014/main" id="{2BAD1392-93C6-4845-915E-FD40491D483D}"/>
              </a:ext>
            </a:extLst>
          </p:cNvPr>
          <p:cNvSpPr txBox="1"/>
          <p:nvPr/>
        </p:nvSpPr>
        <p:spPr>
          <a:xfrm>
            <a:off x="-2521" y="3505200"/>
            <a:ext cx="3496744" cy="400110"/>
          </a:xfrm>
          <a:prstGeom prst="rect">
            <a:avLst/>
          </a:prstGeom>
          <a:noFill/>
        </p:spPr>
        <p:txBody>
          <a:bodyPr wrap="square" rtlCol="0" anchor="t">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lgn="ctr"/>
            <a:r>
              <a:rPr lang="en-US" sz="2000" b="1">
                <a:solidFill>
                  <a:schemeClr val="tx2"/>
                </a:solidFill>
              </a:rPr>
              <a:t>www.alta.org/alta-prints/</a:t>
            </a:r>
          </a:p>
        </p:txBody>
      </p:sp>
    </p:spTree>
    <p:extLst>
      <p:ext uri="{BB962C8B-B14F-4D97-AF65-F5344CB8AC3E}">
        <p14:creationId xmlns:p14="http://schemas.microsoft.com/office/powerpoint/2010/main" val="268472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alta.org/images/homebuyer/17-HOP-ad-1-heart.jpg">
            <a:extLst>
              <a:ext uri="{FF2B5EF4-FFF2-40B4-BE49-F238E27FC236}">
                <a16:creationId xmlns="" xmlns:a16="http://schemas.microsoft.com/office/drawing/2014/main" id="{28F2F83E-71B5-495E-97D5-62CCAF8A78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7854" y="0"/>
            <a:ext cx="397351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 xmlns:a16="http://schemas.microsoft.com/office/drawing/2014/main" id="{2BAD1392-93C6-4845-915E-FD40491D483D}"/>
              </a:ext>
            </a:extLst>
          </p:cNvPr>
          <p:cNvSpPr txBox="1"/>
          <p:nvPr/>
        </p:nvSpPr>
        <p:spPr>
          <a:xfrm>
            <a:off x="-2521" y="3505200"/>
            <a:ext cx="3496744" cy="400110"/>
          </a:xfrm>
          <a:prstGeom prst="rect">
            <a:avLst/>
          </a:prstGeom>
          <a:noFill/>
        </p:spPr>
        <p:txBody>
          <a:bodyPr wrap="square" rtlCol="0" anchor="t">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lgn="ctr"/>
            <a:r>
              <a:rPr lang="en-US" sz="2000" b="1">
                <a:solidFill>
                  <a:schemeClr val="tx2"/>
                </a:solidFill>
              </a:rPr>
              <a:t>www.alta.org/alta-prints/</a:t>
            </a:r>
          </a:p>
        </p:txBody>
      </p:sp>
    </p:spTree>
    <p:extLst>
      <p:ext uri="{BB962C8B-B14F-4D97-AF65-F5344CB8AC3E}">
        <p14:creationId xmlns:p14="http://schemas.microsoft.com/office/powerpoint/2010/main" val="1015307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alta.org/images/homebuyer/17-HOP-ad-1-whatever-you-call-home.jpg">
            <a:extLst>
              <a:ext uri="{FF2B5EF4-FFF2-40B4-BE49-F238E27FC236}">
                <a16:creationId xmlns="" xmlns:a16="http://schemas.microsoft.com/office/drawing/2014/main" id="{817EEB25-A7AC-4CAB-9BC9-2CB0F269AC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3352" y="0"/>
            <a:ext cx="3973513"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 xmlns:a16="http://schemas.microsoft.com/office/drawing/2014/main" id="{2BAD1392-93C6-4845-915E-FD40491D483D}"/>
              </a:ext>
            </a:extLst>
          </p:cNvPr>
          <p:cNvSpPr txBox="1"/>
          <p:nvPr/>
        </p:nvSpPr>
        <p:spPr>
          <a:xfrm>
            <a:off x="-2521" y="3505200"/>
            <a:ext cx="3496744" cy="400110"/>
          </a:xfrm>
          <a:prstGeom prst="rect">
            <a:avLst/>
          </a:prstGeom>
          <a:noFill/>
        </p:spPr>
        <p:txBody>
          <a:bodyPr wrap="square" rtlCol="0" anchor="t">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lgn="ctr"/>
            <a:r>
              <a:rPr lang="en-US" sz="2000" b="1">
                <a:solidFill>
                  <a:schemeClr val="tx2"/>
                </a:solidFill>
              </a:rPr>
              <a:t>www.alta.org/alta-prints/</a:t>
            </a:r>
          </a:p>
        </p:txBody>
      </p:sp>
    </p:spTree>
    <p:extLst>
      <p:ext uri="{BB962C8B-B14F-4D97-AF65-F5344CB8AC3E}">
        <p14:creationId xmlns:p14="http://schemas.microsoft.com/office/powerpoint/2010/main" val="369097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CED5069-7497-4C8F-A9E6-0518A795423A}"/>
              </a:ext>
            </a:extLst>
          </p:cNvPr>
          <p:cNvSpPr/>
          <p:nvPr/>
        </p:nvSpPr>
        <p:spPr>
          <a:xfrm>
            <a:off x="0" y="0"/>
            <a:ext cx="9144000" cy="5143499"/>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Content Placeholder 2">
            <a:extLst>
              <a:ext uri="{FF2B5EF4-FFF2-40B4-BE49-F238E27FC236}">
                <a16:creationId xmlns="" xmlns:a16="http://schemas.microsoft.com/office/drawing/2014/main" id="{461DA8CA-BF31-449D-AB43-B8315BB64207}"/>
              </a:ext>
            </a:extLst>
          </p:cNvPr>
          <p:cNvSpPr>
            <a:spLocks noGrp="1"/>
          </p:cNvSpPr>
          <p:nvPr>
            <p:ph idx="1"/>
          </p:nvPr>
        </p:nvSpPr>
        <p:spPr>
          <a:xfrm>
            <a:off x="4919586" y="530087"/>
            <a:ext cx="3801097" cy="4189959"/>
          </a:xfrm>
        </p:spPr>
        <p:txBody>
          <a:bodyPr/>
          <a:lstStyle/>
          <a:p>
            <a:pPr marL="0" indent="-457200">
              <a:buNone/>
            </a:pPr>
            <a:r>
              <a:rPr lang="en-US" sz="4000" b="1" dirty="0">
                <a:solidFill>
                  <a:schemeClr val="bg1"/>
                </a:solidFill>
                <a:latin typeface="Century Gothic" charset="0"/>
              </a:rPr>
              <a:t>“The future is already here, it’s just not very evenly distributed.”</a:t>
            </a:r>
          </a:p>
          <a:p>
            <a:pPr marL="0" indent="-457200">
              <a:buNone/>
            </a:pPr>
            <a:endParaRPr lang="en-US" sz="3000" b="1" dirty="0">
              <a:solidFill>
                <a:schemeClr val="bg1"/>
              </a:solidFill>
              <a:latin typeface="Century Gothic" charset="0"/>
            </a:endParaRPr>
          </a:p>
          <a:p>
            <a:pPr marL="0" indent="-457200" algn="r">
              <a:buNone/>
            </a:pPr>
            <a:r>
              <a:rPr lang="en-US" b="1" dirty="0">
                <a:solidFill>
                  <a:schemeClr val="bg1"/>
                </a:solidFill>
                <a:latin typeface="Century Gothic" charset="0"/>
              </a:rPr>
              <a:t>- William Gibson</a:t>
            </a:r>
            <a:endParaRPr lang="en-US" dirty="0">
              <a:solidFill>
                <a:schemeClr val="bg1"/>
              </a:solidFill>
              <a:latin typeface="Century Gothic" charset="0"/>
            </a:endParaRPr>
          </a:p>
          <a:p>
            <a:pPr marL="0" indent="-457200">
              <a:buNone/>
            </a:pPr>
            <a:endParaRPr lang="en-US" sz="3000" dirty="0">
              <a:solidFill>
                <a:schemeClr val="bg1"/>
              </a:solidFill>
              <a:latin typeface="Century Gothic"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959" y="74341"/>
            <a:ext cx="3674607" cy="488423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alta.org/images/homebuyer/17-HOP-ad-2-realtors.jpg">
            <a:extLst>
              <a:ext uri="{FF2B5EF4-FFF2-40B4-BE49-F238E27FC236}">
                <a16:creationId xmlns="" xmlns:a16="http://schemas.microsoft.com/office/drawing/2014/main" id="{CB9E3611-75DF-428F-9638-CC5EC2A4F4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3352" y="0"/>
            <a:ext cx="3973513"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 xmlns:a16="http://schemas.microsoft.com/office/drawing/2014/main" id="{2BAD1392-93C6-4845-915E-FD40491D483D}"/>
              </a:ext>
            </a:extLst>
          </p:cNvPr>
          <p:cNvSpPr txBox="1"/>
          <p:nvPr/>
        </p:nvSpPr>
        <p:spPr>
          <a:xfrm>
            <a:off x="-2521" y="3505200"/>
            <a:ext cx="3496744" cy="400110"/>
          </a:xfrm>
          <a:prstGeom prst="rect">
            <a:avLst/>
          </a:prstGeom>
          <a:noFill/>
        </p:spPr>
        <p:txBody>
          <a:bodyPr wrap="square" rtlCol="0" anchor="t">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lgn="ctr"/>
            <a:r>
              <a:rPr lang="en-US" sz="2000" b="1">
                <a:solidFill>
                  <a:schemeClr val="tx2"/>
                </a:solidFill>
              </a:rPr>
              <a:t>www.alta.org/alta-prints/</a:t>
            </a:r>
          </a:p>
        </p:txBody>
      </p:sp>
    </p:spTree>
    <p:extLst>
      <p:ext uri="{BB962C8B-B14F-4D97-AF65-F5344CB8AC3E}">
        <p14:creationId xmlns:p14="http://schemas.microsoft.com/office/powerpoint/2010/main" val="20009723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www.alta.org/images/homebuyer/17-HOP-ad-2-cookie.jpg">
            <a:extLst>
              <a:ext uri="{FF2B5EF4-FFF2-40B4-BE49-F238E27FC236}">
                <a16:creationId xmlns="" xmlns:a16="http://schemas.microsoft.com/office/drawing/2014/main" id="{253622B1-AEB2-4D8D-BB7E-7E9824B99E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3352" y="0"/>
            <a:ext cx="3857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 xmlns:a16="http://schemas.microsoft.com/office/drawing/2014/main" id="{2BAD1392-93C6-4845-915E-FD40491D483D}"/>
              </a:ext>
            </a:extLst>
          </p:cNvPr>
          <p:cNvSpPr txBox="1"/>
          <p:nvPr/>
        </p:nvSpPr>
        <p:spPr>
          <a:xfrm>
            <a:off x="-2521" y="3505200"/>
            <a:ext cx="3496744" cy="400110"/>
          </a:xfrm>
          <a:prstGeom prst="rect">
            <a:avLst/>
          </a:prstGeom>
          <a:noFill/>
        </p:spPr>
        <p:txBody>
          <a:bodyPr wrap="square" rtlCol="0" anchor="t">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lgn="ctr"/>
            <a:r>
              <a:rPr lang="en-US" sz="2000" b="1">
                <a:solidFill>
                  <a:schemeClr val="tx2"/>
                </a:solidFill>
              </a:rPr>
              <a:t>www.alta.org/alta-prints/</a:t>
            </a:r>
          </a:p>
        </p:txBody>
      </p:sp>
    </p:spTree>
    <p:extLst>
      <p:ext uri="{BB962C8B-B14F-4D97-AF65-F5344CB8AC3E}">
        <p14:creationId xmlns:p14="http://schemas.microsoft.com/office/powerpoint/2010/main" val="4209366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alta.org/images/homebuyer/17-HOP-ad-3-regulator.jpg">
            <a:extLst>
              <a:ext uri="{FF2B5EF4-FFF2-40B4-BE49-F238E27FC236}">
                <a16:creationId xmlns="" xmlns:a16="http://schemas.microsoft.com/office/drawing/2014/main" id="{100FB3F6-FC23-4A23-9A31-1D07F4852D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7887" y="0"/>
            <a:ext cx="39735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31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80492"/>
            <a:ext cx="8715375" cy="684946"/>
          </a:xfrm>
        </p:spPr>
        <p:txBody>
          <a:bodyPr rtlCol="0">
            <a:normAutofit/>
          </a:bodyPr>
          <a:lstStyle/>
          <a:p>
            <a:pPr fontAlgn="auto">
              <a:spcAft>
                <a:spcPts val="0"/>
              </a:spcAft>
              <a:defRPr/>
            </a:pPr>
            <a:r>
              <a:rPr lang="en-US" sz="3200" dirty="0" smtClean="0">
                <a:ea typeface="+mj-ea"/>
                <a:cs typeface="+mj-cs"/>
              </a:rPr>
              <a:t>5. Talent </a:t>
            </a:r>
            <a:r>
              <a:rPr lang="en-US" sz="3200" dirty="0">
                <a:ea typeface="+mj-ea"/>
                <a:cs typeface="+mj-cs"/>
              </a:rPr>
              <a:t>Focus &amp; Business Basics</a:t>
            </a:r>
          </a:p>
        </p:txBody>
      </p:sp>
    </p:spTree>
    <p:extLst>
      <p:ext uri="{BB962C8B-B14F-4D97-AF65-F5344CB8AC3E}">
        <p14:creationId xmlns:p14="http://schemas.microsoft.com/office/powerpoint/2010/main" val="19397008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8720" y="584684"/>
            <a:ext cx="4180634" cy="4558816"/>
          </a:xfrm>
          <a:prstGeom prst="rect">
            <a:avLst/>
          </a:prstGeom>
        </p:spPr>
      </p:pic>
      <p:sp>
        <p:nvSpPr>
          <p:cNvPr id="6" name="TextBox 5"/>
          <p:cNvSpPr txBox="1"/>
          <p:nvPr/>
        </p:nvSpPr>
        <p:spPr>
          <a:xfrm>
            <a:off x="1206133" y="584684"/>
            <a:ext cx="3386138" cy="3416320"/>
          </a:xfrm>
          <a:prstGeom prst="rect">
            <a:avLst/>
          </a:prstGeom>
          <a:noFill/>
        </p:spPr>
        <p:txBody>
          <a:bodyPr wrap="square" rtlCol="0">
            <a:spAutoFit/>
          </a:bodyPr>
          <a:lstStyle/>
          <a:p>
            <a:r>
              <a:rPr lang="en-US" sz="7200" dirty="0" smtClean="0">
                <a:latin typeface="Bernard MT Condensed" panose="02050806060905020404" pitchFamily="18" charset="0"/>
              </a:rPr>
              <a:t>The Silver Tsunami</a:t>
            </a:r>
            <a:endParaRPr lang="en-US" sz="7200" dirty="0">
              <a:latin typeface="Bernard MT Condensed" panose="02050806060905020404" pitchFamily="18" charset="0"/>
            </a:endParaRPr>
          </a:p>
        </p:txBody>
      </p:sp>
    </p:spTree>
    <p:extLst>
      <p:ext uri="{BB962C8B-B14F-4D97-AF65-F5344CB8AC3E}">
        <p14:creationId xmlns:p14="http://schemas.microsoft.com/office/powerpoint/2010/main" val="179406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8113"/>
            <a:ext cx="8229600" cy="836612"/>
          </a:xfrm>
        </p:spPr>
        <p:txBody>
          <a:bodyPr/>
          <a:lstStyle/>
          <a:p>
            <a:r>
              <a:rPr lang="en-US" dirty="0" smtClean="0"/>
              <a:t>What Happens Now?</a:t>
            </a:r>
            <a:br>
              <a:rPr lang="en-US" dirty="0" smtClean="0"/>
            </a:br>
            <a:r>
              <a:rPr lang="en-US" sz="1800" dirty="0" smtClean="0"/>
              <a:t>In case you were wondering what a Millennial looks like…</a:t>
            </a:r>
            <a:endParaRPr lang="en-US" sz="1800" dirty="0"/>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1383938" y="1089116"/>
            <a:ext cx="6375400" cy="3905250"/>
          </a:xfrm>
        </p:spPr>
      </p:pic>
    </p:spTree>
    <p:extLst>
      <p:ext uri="{BB962C8B-B14F-4D97-AF65-F5344CB8AC3E}">
        <p14:creationId xmlns:p14="http://schemas.microsoft.com/office/powerpoint/2010/main" val="37687982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61751"/>
          </a:xfrm>
        </p:spPr>
        <p:txBody>
          <a:bodyPr/>
          <a:lstStyle/>
          <a:p>
            <a:r>
              <a:rPr lang="en-US" dirty="0" smtClean="0"/>
              <a:t>Assess Your True Need</a:t>
            </a:r>
            <a:endParaRPr lang="en-US" dirty="0"/>
          </a:p>
        </p:txBody>
      </p:sp>
      <p:sp>
        <p:nvSpPr>
          <p:cNvPr id="3" name="Content Placeholder 2"/>
          <p:cNvSpPr>
            <a:spLocks noGrp="1"/>
          </p:cNvSpPr>
          <p:nvPr>
            <p:ph idx="1"/>
          </p:nvPr>
        </p:nvSpPr>
        <p:spPr/>
        <p:txBody>
          <a:bodyPr/>
          <a:lstStyle/>
          <a:p>
            <a:r>
              <a:rPr lang="en-US" dirty="0">
                <a:solidFill>
                  <a:schemeClr val="tx1"/>
                </a:solidFill>
              </a:rPr>
              <a:t>Do a </a:t>
            </a:r>
            <a:r>
              <a:rPr lang="en-US" b="1" dirty="0">
                <a:solidFill>
                  <a:schemeClr val="tx1"/>
                </a:solidFill>
              </a:rPr>
              <a:t>SWOT analysis </a:t>
            </a:r>
            <a:r>
              <a:rPr lang="en-US" dirty="0">
                <a:solidFill>
                  <a:schemeClr val="tx1"/>
                </a:solidFill>
              </a:rPr>
              <a:t>of the current team; openly consider strengths, weaknesses, opportunities and </a:t>
            </a:r>
            <a:r>
              <a:rPr lang="en-US" dirty="0" smtClean="0">
                <a:solidFill>
                  <a:schemeClr val="tx1"/>
                </a:solidFill>
              </a:rPr>
              <a:t>threats.</a:t>
            </a:r>
            <a:endParaRPr lang="en-US" dirty="0">
              <a:solidFill>
                <a:schemeClr val="tx1"/>
              </a:solidFill>
            </a:endParaRPr>
          </a:p>
          <a:p>
            <a:r>
              <a:rPr lang="en-US" dirty="0">
                <a:solidFill>
                  <a:schemeClr val="tx1"/>
                </a:solidFill>
              </a:rPr>
              <a:t> Maybe you need to find a </a:t>
            </a:r>
            <a:r>
              <a:rPr lang="en-US" b="1" dirty="0">
                <a:solidFill>
                  <a:schemeClr val="tx1"/>
                </a:solidFill>
              </a:rPr>
              <a:t>sales representative </a:t>
            </a:r>
            <a:r>
              <a:rPr lang="en-US" dirty="0">
                <a:solidFill>
                  <a:schemeClr val="tx1"/>
                </a:solidFill>
              </a:rPr>
              <a:t>who can enhance your presence on </a:t>
            </a:r>
            <a:r>
              <a:rPr lang="en-US" b="1" dirty="0">
                <a:solidFill>
                  <a:schemeClr val="tx1"/>
                </a:solidFill>
              </a:rPr>
              <a:t>social media</a:t>
            </a:r>
            <a:r>
              <a:rPr lang="en-US" dirty="0">
                <a:solidFill>
                  <a:schemeClr val="tx1"/>
                </a:solidFill>
              </a:rPr>
              <a:t>, or you need that </a:t>
            </a:r>
            <a:r>
              <a:rPr lang="en-US" b="1" dirty="0">
                <a:solidFill>
                  <a:schemeClr val="tx1"/>
                </a:solidFill>
              </a:rPr>
              <a:t>operations manager </a:t>
            </a:r>
            <a:r>
              <a:rPr lang="en-US" dirty="0">
                <a:solidFill>
                  <a:schemeClr val="tx1"/>
                </a:solidFill>
              </a:rPr>
              <a:t>who can </a:t>
            </a:r>
            <a:r>
              <a:rPr lang="en-US" b="1" dirty="0">
                <a:solidFill>
                  <a:schemeClr val="tx1"/>
                </a:solidFill>
              </a:rPr>
              <a:t>manage work flow</a:t>
            </a:r>
            <a:r>
              <a:rPr lang="en-US" dirty="0">
                <a:solidFill>
                  <a:schemeClr val="tx1"/>
                </a:solidFill>
              </a:rPr>
              <a:t>, processes, closing calendars and put out </a:t>
            </a:r>
            <a:r>
              <a:rPr lang="en-US" dirty="0" smtClean="0">
                <a:solidFill>
                  <a:schemeClr val="tx1"/>
                </a:solidFill>
              </a:rPr>
              <a:t>fires.</a:t>
            </a:r>
          </a:p>
          <a:p>
            <a:r>
              <a:rPr lang="en-US" dirty="0" smtClean="0">
                <a:solidFill>
                  <a:schemeClr val="tx1"/>
                </a:solidFill>
              </a:rPr>
              <a:t>Once you </a:t>
            </a:r>
            <a:r>
              <a:rPr lang="en-US" dirty="0">
                <a:solidFill>
                  <a:schemeClr val="tx1"/>
                </a:solidFill>
              </a:rPr>
              <a:t>know the true need of your company, you are ready for the next step</a:t>
            </a:r>
            <a:r>
              <a:rPr lang="en-US" dirty="0" smtClean="0">
                <a:solidFill>
                  <a:schemeClr val="tx1"/>
                </a:solidFill>
              </a:rPr>
              <a:t>.</a:t>
            </a:r>
            <a:endParaRPr lang="en-US" dirty="0"/>
          </a:p>
        </p:txBody>
      </p:sp>
    </p:spTree>
    <p:extLst>
      <p:ext uri="{BB962C8B-B14F-4D97-AF65-F5344CB8AC3E}">
        <p14:creationId xmlns:p14="http://schemas.microsoft.com/office/powerpoint/2010/main" val="17620643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61751"/>
          </a:xfrm>
        </p:spPr>
        <p:txBody>
          <a:bodyPr/>
          <a:lstStyle/>
          <a:p>
            <a:r>
              <a:rPr lang="en-US" dirty="0" smtClean="0"/>
              <a:t>Build Your Job Profile</a:t>
            </a:r>
            <a:endParaRPr lang="en-US" dirty="0"/>
          </a:p>
        </p:txBody>
      </p:sp>
      <p:sp>
        <p:nvSpPr>
          <p:cNvPr id="3" name="Content Placeholder 2"/>
          <p:cNvSpPr>
            <a:spLocks noGrp="1"/>
          </p:cNvSpPr>
          <p:nvPr>
            <p:ph idx="1"/>
          </p:nvPr>
        </p:nvSpPr>
        <p:spPr/>
        <p:txBody>
          <a:bodyPr/>
          <a:lstStyle/>
          <a:p>
            <a:r>
              <a:rPr lang="en-US" dirty="0" smtClean="0">
                <a:solidFill>
                  <a:schemeClr val="tx1"/>
                </a:solidFill>
              </a:rPr>
              <a:t>A clear and detailed </a:t>
            </a:r>
            <a:r>
              <a:rPr lang="en-US" b="1" dirty="0" smtClean="0">
                <a:solidFill>
                  <a:schemeClr val="tx1"/>
                </a:solidFill>
              </a:rPr>
              <a:t>job description </a:t>
            </a:r>
            <a:r>
              <a:rPr lang="en-US" dirty="0" smtClean="0">
                <a:solidFill>
                  <a:schemeClr val="tx1"/>
                </a:solidFill>
              </a:rPr>
              <a:t>is vital.</a:t>
            </a:r>
          </a:p>
          <a:p>
            <a:r>
              <a:rPr lang="en-US" b="1" dirty="0" smtClean="0">
                <a:solidFill>
                  <a:schemeClr val="tx1"/>
                </a:solidFill>
              </a:rPr>
              <a:t>Clarify</a:t>
            </a:r>
            <a:r>
              <a:rPr lang="en-US" dirty="0" smtClean="0">
                <a:solidFill>
                  <a:schemeClr val="tx1"/>
                </a:solidFill>
              </a:rPr>
              <a:t> their job by defining the role after you have considered the strengths and gaps of your current team and know exactly what (and who) you need.</a:t>
            </a:r>
          </a:p>
          <a:p>
            <a:r>
              <a:rPr lang="en-US" b="1" dirty="0" smtClean="0">
                <a:solidFill>
                  <a:schemeClr val="tx1"/>
                </a:solidFill>
              </a:rPr>
              <a:t>Define</a:t>
            </a:r>
            <a:r>
              <a:rPr lang="en-US" dirty="0" smtClean="0">
                <a:solidFill>
                  <a:schemeClr val="tx1"/>
                </a:solidFill>
              </a:rPr>
              <a:t> what exactly </a:t>
            </a:r>
            <a:r>
              <a:rPr lang="en-US" dirty="0">
                <a:solidFill>
                  <a:schemeClr val="tx1"/>
                </a:solidFill>
              </a:rPr>
              <a:t>this person will need to take responsibility for on a daily basis and how it will be </a:t>
            </a:r>
            <a:r>
              <a:rPr lang="en-US" b="1" dirty="0" smtClean="0">
                <a:solidFill>
                  <a:schemeClr val="tx1"/>
                </a:solidFill>
              </a:rPr>
              <a:t>measured.</a:t>
            </a:r>
            <a:endParaRPr lang="en-US" b="1" dirty="0">
              <a:solidFill>
                <a:schemeClr val="tx1"/>
              </a:solidFill>
            </a:endParaRPr>
          </a:p>
          <a:p>
            <a:endParaRPr lang="en-US" dirty="0"/>
          </a:p>
        </p:txBody>
      </p:sp>
    </p:spTree>
    <p:extLst>
      <p:ext uri="{BB962C8B-B14F-4D97-AF65-F5344CB8AC3E}">
        <p14:creationId xmlns:p14="http://schemas.microsoft.com/office/powerpoint/2010/main" val="2303042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34A39C51-5CDD-4B8A-B6AB-D7B27192CCB0}"/>
              </a:ext>
            </a:extLst>
          </p:cNvPr>
          <p:cNvSpPr>
            <a:spLocks noGrp="1"/>
          </p:cNvSpPr>
          <p:nvPr>
            <p:ph type="title"/>
          </p:nvPr>
        </p:nvSpPr>
        <p:spPr>
          <a:xfrm>
            <a:off x="457200" y="295487"/>
            <a:ext cx="8229600" cy="857250"/>
          </a:xfrm>
        </p:spPr>
        <p:txBody>
          <a:bodyPr/>
          <a:lstStyle/>
          <a:p>
            <a:r>
              <a:rPr lang="en-US" dirty="0"/>
              <a:t>Managers account for as much as 70% </a:t>
            </a:r>
            <a:br>
              <a:rPr lang="en-US" dirty="0"/>
            </a:br>
            <a:r>
              <a:rPr lang="en-US" dirty="0"/>
              <a:t>of variance in </a:t>
            </a:r>
            <a:r>
              <a:rPr lang="en-US" dirty="0" smtClean="0"/>
              <a:t>Employee </a:t>
            </a:r>
            <a:r>
              <a:rPr lang="en-US" dirty="0"/>
              <a:t>E</a:t>
            </a:r>
            <a:r>
              <a:rPr lang="en-US" dirty="0" smtClean="0"/>
              <a:t>ngagement</a:t>
            </a:r>
            <a:endParaRPr lang="en-US" dirty="0"/>
          </a:p>
        </p:txBody>
      </p:sp>
      <p:sp>
        <p:nvSpPr>
          <p:cNvPr id="9" name="Content Placeholder 2">
            <a:extLst>
              <a:ext uri="{FF2B5EF4-FFF2-40B4-BE49-F238E27FC236}">
                <a16:creationId xmlns:a16="http://schemas.microsoft.com/office/drawing/2014/main" xmlns="" id="{69E4FB6D-8001-414C-AC6E-C808B09F0F10}"/>
              </a:ext>
            </a:extLst>
          </p:cNvPr>
          <p:cNvSpPr>
            <a:spLocks noGrp="1"/>
          </p:cNvSpPr>
          <p:nvPr>
            <p:ph idx="1"/>
          </p:nvPr>
        </p:nvSpPr>
        <p:spPr>
          <a:xfrm>
            <a:off x="457200" y="1419922"/>
            <a:ext cx="7549376" cy="2849364"/>
          </a:xfrm>
        </p:spPr>
        <p:txBody>
          <a:bodyPr/>
          <a:lstStyle/>
          <a:p>
            <a:r>
              <a:rPr lang="en-US" sz="1800" dirty="0">
                <a:solidFill>
                  <a:schemeClr val="tx1"/>
                </a:solidFill>
              </a:rPr>
              <a:t>30% of employees strongly agree that their manager involves them in goal setting</a:t>
            </a:r>
          </a:p>
          <a:p>
            <a:r>
              <a:rPr lang="en-US" sz="1800" dirty="0">
                <a:solidFill>
                  <a:schemeClr val="tx1"/>
                </a:solidFill>
              </a:rPr>
              <a:t>27% strongly agree the feedback they receive helps them do their work better</a:t>
            </a:r>
          </a:p>
          <a:p>
            <a:r>
              <a:rPr lang="en-US" sz="1800" dirty="0">
                <a:solidFill>
                  <a:schemeClr val="tx1"/>
                </a:solidFill>
              </a:rPr>
              <a:t>22% strongly agree their performance is managed in a way that motivates them</a:t>
            </a:r>
          </a:p>
          <a:p>
            <a:r>
              <a:rPr lang="en-US" sz="1800" dirty="0">
                <a:solidFill>
                  <a:schemeClr val="tx1"/>
                </a:solidFill>
              </a:rPr>
              <a:t>19% strongly agree that they talked to their manager about steps to reach their goals</a:t>
            </a:r>
          </a:p>
          <a:p>
            <a:endParaRPr lang="en-US" dirty="0">
              <a:solidFill>
                <a:schemeClr val="tx1"/>
              </a:solidFill>
            </a:endParaRPr>
          </a:p>
        </p:txBody>
      </p:sp>
    </p:spTree>
    <p:extLst>
      <p:ext uri="{BB962C8B-B14F-4D97-AF65-F5344CB8AC3E}">
        <p14:creationId xmlns:p14="http://schemas.microsoft.com/office/powerpoint/2010/main" val="13631709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61751"/>
          </a:xfrm>
        </p:spPr>
        <p:txBody>
          <a:bodyPr/>
          <a:lstStyle/>
          <a:p>
            <a:r>
              <a:rPr lang="en-US" dirty="0" smtClean="0"/>
              <a:t>Cast, Conduct and Choose</a:t>
            </a:r>
            <a:endParaRPr lang="en-US" dirty="0"/>
          </a:p>
        </p:txBody>
      </p:sp>
      <p:sp>
        <p:nvSpPr>
          <p:cNvPr id="3" name="Content Placeholder 2"/>
          <p:cNvSpPr>
            <a:spLocks noGrp="1"/>
          </p:cNvSpPr>
          <p:nvPr>
            <p:ph idx="1"/>
          </p:nvPr>
        </p:nvSpPr>
        <p:spPr>
          <a:xfrm>
            <a:off x="457200" y="821531"/>
            <a:ext cx="7906215" cy="3637258"/>
          </a:xfrm>
        </p:spPr>
        <p:txBody>
          <a:bodyPr/>
          <a:lstStyle/>
          <a:p>
            <a:r>
              <a:rPr lang="en-US" dirty="0" smtClean="0">
                <a:solidFill>
                  <a:schemeClr val="tx1"/>
                </a:solidFill>
              </a:rPr>
              <a:t>A great </a:t>
            </a:r>
            <a:r>
              <a:rPr lang="en-US" dirty="0">
                <a:solidFill>
                  <a:schemeClr val="tx1"/>
                </a:solidFill>
              </a:rPr>
              <a:t>place to start </a:t>
            </a:r>
            <a:r>
              <a:rPr lang="en-US" dirty="0" smtClean="0">
                <a:solidFill>
                  <a:schemeClr val="tx1"/>
                </a:solidFill>
              </a:rPr>
              <a:t>looking is </a:t>
            </a:r>
            <a:r>
              <a:rPr lang="en-US" dirty="0">
                <a:solidFill>
                  <a:schemeClr val="tx1"/>
                </a:solidFill>
              </a:rPr>
              <a:t>through your team </a:t>
            </a:r>
            <a:r>
              <a:rPr lang="en-US" dirty="0" smtClean="0">
                <a:solidFill>
                  <a:schemeClr val="tx1"/>
                </a:solidFill>
              </a:rPr>
              <a:t>members: </a:t>
            </a:r>
            <a:endParaRPr lang="en-US" dirty="0">
              <a:solidFill>
                <a:schemeClr val="tx1"/>
              </a:solidFill>
            </a:endParaRPr>
          </a:p>
          <a:p>
            <a:pPr lvl="1">
              <a:buFont typeface="Century Gothic" panose="020B0502020202020204" pitchFamily="34" charset="0"/>
              <a:buChar char="−"/>
            </a:pPr>
            <a:r>
              <a:rPr lang="en-US" sz="1600" dirty="0">
                <a:solidFill>
                  <a:schemeClr val="tx1"/>
                </a:solidFill>
              </a:rPr>
              <a:t>Ask them if they know of any capable individuals</a:t>
            </a:r>
          </a:p>
          <a:p>
            <a:pPr lvl="1">
              <a:buFont typeface="Century Gothic" panose="020B0502020202020204" pitchFamily="34" charset="0"/>
              <a:buChar char="−"/>
            </a:pPr>
            <a:r>
              <a:rPr lang="en-US" sz="1600" dirty="0">
                <a:solidFill>
                  <a:schemeClr val="tx1"/>
                </a:solidFill>
              </a:rPr>
              <a:t>Consider </a:t>
            </a:r>
            <a:r>
              <a:rPr lang="en-US" sz="1600" dirty="0" smtClean="0">
                <a:solidFill>
                  <a:schemeClr val="tx1"/>
                </a:solidFill>
              </a:rPr>
              <a:t>own </a:t>
            </a:r>
            <a:r>
              <a:rPr lang="en-US" sz="1600" dirty="0">
                <a:solidFill>
                  <a:schemeClr val="tx1"/>
                </a:solidFill>
              </a:rPr>
              <a:t>personal circles</a:t>
            </a:r>
          </a:p>
          <a:p>
            <a:pPr lvl="1">
              <a:buFont typeface="Century Gothic" panose="020B0502020202020204" pitchFamily="34" charset="0"/>
              <a:buChar char="−"/>
            </a:pPr>
            <a:r>
              <a:rPr lang="en-US" sz="1600" dirty="0">
                <a:solidFill>
                  <a:schemeClr val="tx1"/>
                </a:solidFill>
              </a:rPr>
              <a:t>Cast a net on social media (LinkedIn, Twitter, Facebook, blog and company website)</a:t>
            </a:r>
          </a:p>
          <a:p>
            <a:pPr lvl="1">
              <a:buFont typeface="Century Gothic" panose="020B0502020202020204" pitchFamily="34" charset="0"/>
              <a:buChar char="−"/>
            </a:pPr>
            <a:r>
              <a:rPr lang="en-US" sz="1600" dirty="0">
                <a:solidFill>
                  <a:schemeClr val="tx1"/>
                </a:solidFill>
              </a:rPr>
              <a:t>Consider looking outside industry </a:t>
            </a:r>
            <a:r>
              <a:rPr lang="en-US" sz="1600" dirty="0" smtClean="0">
                <a:solidFill>
                  <a:schemeClr val="tx1"/>
                </a:solidFill>
              </a:rPr>
              <a:t>for </a:t>
            </a:r>
            <a:r>
              <a:rPr lang="en-US" sz="1600" dirty="0">
                <a:solidFill>
                  <a:schemeClr val="tx1"/>
                </a:solidFill>
              </a:rPr>
              <a:t>younger talent</a:t>
            </a:r>
          </a:p>
          <a:p>
            <a:pPr lvl="1">
              <a:buFont typeface="Century Gothic" panose="020B0502020202020204" pitchFamily="34" charset="0"/>
              <a:buChar char="−"/>
            </a:pPr>
            <a:r>
              <a:rPr lang="en-US" sz="1600" dirty="0">
                <a:solidFill>
                  <a:schemeClr val="tx1"/>
                </a:solidFill>
              </a:rPr>
              <a:t>Rank candidates as they come in</a:t>
            </a:r>
          </a:p>
          <a:p>
            <a:pPr lvl="1">
              <a:buFont typeface="Century Gothic" panose="020B0502020202020204" pitchFamily="34" charset="0"/>
              <a:buChar char="−"/>
            </a:pPr>
            <a:r>
              <a:rPr lang="en-US" sz="1600" dirty="0">
                <a:solidFill>
                  <a:schemeClr val="tx1"/>
                </a:solidFill>
              </a:rPr>
              <a:t>Conduct </a:t>
            </a:r>
            <a:r>
              <a:rPr lang="en-US" sz="1600" dirty="0" smtClean="0">
                <a:solidFill>
                  <a:schemeClr val="tx1"/>
                </a:solidFill>
              </a:rPr>
              <a:t>interviews</a:t>
            </a:r>
          </a:p>
          <a:p>
            <a:pPr lvl="1">
              <a:buFont typeface="Century Gothic" panose="020B0502020202020204" pitchFamily="34" charset="0"/>
              <a:buChar char="−"/>
            </a:pPr>
            <a:r>
              <a:rPr lang="en-US" sz="1600" dirty="0">
                <a:solidFill>
                  <a:schemeClr val="tx1"/>
                </a:solidFill>
              </a:rPr>
              <a:t>Compose list of questions that will help you assess whether prospect has needed </a:t>
            </a:r>
            <a:r>
              <a:rPr lang="en-US" sz="1600" dirty="0" smtClean="0">
                <a:solidFill>
                  <a:schemeClr val="tx1"/>
                </a:solidFill>
              </a:rPr>
              <a:t>skills</a:t>
            </a:r>
          </a:p>
          <a:p>
            <a:pPr lvl="1">
              <a:buFont typeface="Century Gothic" panose="020B0502020202020204" pitchFamily="34" charset="0"/>
              <a:buChar char="−"/>
            </a:pPr>
            <a:r>
              <a:rPr lang="en-US" sz="1600" dirty="0">
                <a:solidFill>
                  <a:schemeClr val="tx1"/>
                </a:solidFill>
              </a:rPr>
              <a:t>Develop scoring system to evaluate each candidate fairly</a:t>
            </a:r>
          </a:p>
          <a:p>
            <a:pPr lvl="1">
              <a:buFont typeface="Century Gothic" panose="020B0502020202020204" pitchFamily="34" charset="0"/>
              <a:buChar char="−"/>
            </a:pPr>
            <a:r>
              <a:rPr lang="en-US" sz="1600" dirty="0">
                <a:solidFill>
                  <a:schemeClr val="tx1"/>
                </a:solidFill>
              </a:rPr>
              <a:t>Stick to scoring </a:t>
            </a:r>
            <a:r>
              <a:rPr lang="en-US" sz="1600" dirty="0" smtClean="0">
                <a:solidFill>
                  <a:schemeClr val="tx1"/>
                </a:solidFill>
              </a:rPr>
              <a:t>system</a:t>
            </a:r>
            <a:endParaRPr lang="en-US" sz="1600" dirty="0">
              <a:solidFill>
                <a:schemeClr val="tx1"/>
              </a:solidFill>
            </a:endParaRPr>
          </a:p>
          <a:p>
            <a:pPr lvl="1">
              <a:buFont typeface="Arial" charset="0"/>
              <a:buChar char="•"/>
            </a:pPr>
            <a:endParaRPr lang="en-US" sz="1600" dirty="0">
              <a:solidFill>
                <a:schemeClr val="tx1"/>
              </a:solidFill>
            </a:endParaRPr>
          </a:p>
        </p:txBody>
      </p:sp>
    </p:spTree>
    <p:extLst>
      <p:ext uri="{BB962C8B-B14F-4D97-AF65-F5344CB8AC3E}">
        <p14:creationId xmlns:p14="http://schemas.microsoft.com/office/powerpoint/2010/main" val="4045062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therobinreport.com/wp-content/uploads/2017/03/RR_The-Buggy-Whip-Industry-Rd3.jpg">
            <a:extLst>
              <a:ext uri="{FF2B5EF4-FFF2-40B4-BE49-F238E27FC236}">
                <a16:creationId xmlns="" xmlns:a16="http://schemas.microsoft.com/office/drawing/2014/main" id="{E8D60201-BDC0-4D0D-83C9-ACB973CC6D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8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87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80492"/>
            <a:ext cx="8715375" cy="684946"/>
          </a:xfrm>
        </p:spPr>
        <p:txBody>
          <a:bodyPr rtlCol="0">
            <a:normAutofit/>
          </a:bodyPr>
          <a:lstStyle/>
          <a:p>
            <a:pPr fontAlgn="auto">
              <a:spcAft>
                <a:spcPts val="0"/>
              </a:spcAft>
              <a:defRPr/>
            </a:pPr>
            <a:r>
              <a:rPr lang="en-US" sz="3200" dirty="0" smtClean="0">
                <a:ea typeface="+mj-ea"/>
                <a:cs typeface="+mj-cs"/>
              </a:rPr>
              <a:t>6. Best </a:t>
            </a:r>
            <a:r>
              <a:rPr lang="en-US" sz="3200" dirty="0">
                <a:ea typeface="+mj-ea"/>
                <a:cs typeface="+mj-cs"/>
              </a:rPr>
              <a:t>Practices &amp; ALTA Registry</a:t>
            </a:r>
          </a:p>
        </p:txBody>
      </p:sp>
    </p:spTree>
    <p:extLst>
      <p:ext uri="{BB962C8B-B14F-4D97-AF65-F5344CB8AC3E}">
        <p14:creationId xmlns:p14="http://schemas.microsoft.com/office/powerpoint/2010/main" val="2798054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erson smiling for the camera&#10;&#10;Description generated with high confidence">
            <a:extLst>
              <a:ext uri="{FF2B5EF4-FFF2-40B4-BE49-F238E27FC236}">
                <a16:creationId xmlns="" xmlns:a16="http://schemas.microsoft.com/office/drawing/2014/main" id="{FC2B1852-BB04-4F9C-8C4D-983EBBA68E99}"/>
              </a:ext>
            </a:extLst>
          </p:cNvPr>
          <p:cNvPicPr>
            <a:picLocks noChangeAspect="1"/>
          </p:cNvPicPr>
          <p:nvPr/>
        </p:nvPicPr>
        <p:blipFill>
          <a:blip r:embed="rId3"/>
          <a:stretch>
            <a:fillRect/>
          </a:stretch>
        </p:blipFill>
        <p:spPr>
          <a:xfrm>
            <a:off x="-28575" y="0"/>
            <a:ext cx="9159160" cy="5247092"/>
          </a:xfrm>
          <a:prstGeom prst="rect">
            <a:avLst/>
          </a:prstGeom>
        </p:spPr>
      </p:pic>
    </p:spTree>
    <p:extLst>
      <p:ext uri="{BB962C8B-B14F-4D97-AF65-F5344CB8AC3E}">
        <p14:creationId xmlns:p14="http://schemas.microsoft.com/office/powerpoint/2010/main" val="5288099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295487"/>
            <a:ext cx="8229600" cy="564205"/>
          </a:xfrm>
        </p:spPr>
        <p:txBody>
          <a:bodyPr anchor="t" anchorCtr="0"/>
          <a:lstStyle/>
          <a:p>
            <a:endParaRPr lang="en-US" sz="3200">
              <a:latin typeface="Century Gothic" charset="0"/>
            </a:endParaRPr>
          </a:p>
        </p:txBody>
      </p:sp>
      <p:sp>
        <p:nvSpPr>
          <p:cNvPr id="11266" name="Content Placeholder 2"/>
          <p:cNvSpPr>
            <a:spLocks noGrp="1"/>
          </p:cNvSpPr>
          <p:nvPr>
            <p:ph idx="1"/>
          </p:nvPr>
        </p:nvSpPr>
        <p:spPr>
          <a:xfrm>
            <a:off x="457200" y="1035586"/>
            <a:ext cx="8229600" cy="3101848"/>
          </a:xfrm>
        </p:spPr>
        <p:txBody>
          <a:bodyPr numCol="1"/>
          <a:lstStyle/>
          <a:p>
            <a:pPr lvl="1">
              <a:lnSpc>
                <a:spcPct val="114000"/>
              </a:lnSpc>
            </a:pPr>
            <a:endParaRPr lang="en-US"/>
          </a:p>
          <a:p>
            <a:pPr>
              <a:lnSpc>
                <a:spcPct val="114000"/>
              </a:lnSpc>
            </a:pPr>
            <a:endParaRPr lang="en-US">
              <a:solidFill>
                <a:schemeClr val="tx1"/>
              </a:solidFill>
            </a:endParaRPr>
          </a:p>
          <a:p>
            <a:pPr>
              <a:lnSpc>
                <a:spcPct val="114000"/>
              </a:lnSpc>
            </a:pPr>
            <a:endParaRPr lang="en-US">
              <a:solidFill>
                <a:schemeClr val="tx1"/>
              </a:solidFill>
            </a:endParaRPr>
          </a:p>
          <a:p>
            <a:pPr>
              <a:lnSpc>
                <a:spcPct val="114000"/>
              </a:lnSpc>
            </a:pPr>
            <a:endParaRPr lang="en-US">
              <a:solidFill>
                <a:schemeClr val="tx1"/>
              </a:solidFill>
            </a:endParaRPr>
          </a:p>
          <a:p>
            <a:pPr>
              <a:lnSpc>
                <a:spcPct val="114000"/>
              </a:lnSpc>
            </a:pPr>
            <a:endParaRPr lang="en-US">
              <a:solidFill>
                <a:schemeClr val="tx1"/>
              </a:solidFill>
            </a:endParaRPr>
          </a:p>
          <a:p>
            <a:pPr>
              <a:lnSpc>
                <a:spcPct val="114000"/>
              </a:lnSpc>
            </a:pPr>
            <a:endParaRPr lang="en-US">
              <a:solidFill>
                <a:schemeClr val="tx1"/>
              </a:solidFill>
            </a:endParaRPr>
          </a:p>
          <a:p>
            <a:pPr>
              <a:lnSpc>
                <a:spcPct val="114000"/>
              </a:lnSpc>
            </a:pPr>
            <a:endParaRPr lang="en-US">
              <a:solidFill>
                <a:schemeClr val="tx1"/>
              </a:solidFill>
            </a:endParaRPr>
          </a:p>
          <a:p>
            <a:pPr>
              <a:lnSpc>
                <a:spcPct val="114000"/>
              </a:lnSpc>
            </a:pPr>
            <a:r>
              <a:rPr lang="en-US">
                <a:solidFill>
                  <a:schemeClr val="tx1"/>
                </a:solidFill>
              </a:rPr>
              <a:t>Visit the portal at </a:t>
            </a:r>
            <a:r>
              <a:rPr lang="en-US">
                <a:hlinkClick r:id="rId3"/>
              </a:rPr>
              <a:t>www.alta.org/best-practices/faq.cfm</a:t>
            </a:r>
            <a:r>
              <a:rPr lang="en-US"/>
              <a:t> </a:t>
            </a:r>
            <a:endParaRPr lang="en-US">
              <a:solidFill>
                <a:schemeClr val="tx1"/>
              </a:solidFill>
            </a:endParaRPr>
          </a:p>
          <a:p>
            <a:pPr marL="800100" lvl="1" indent="-342900"/>
            <a:endParaRPr lang="en-US">
              <a:solidFill>
                <a:schemeClr val="tx1"/>
              </a:solidFill>
            </a:endParaRPr>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53526" cy="3868615"/>
          </a:xfrm>
          <a:prstGeom prst="rect">
            <a:avLst/>
          </a:prstGeom>
          <a:noFill/>
          <a:ln w="9525">
            <a:noFill/>
            <a:miter lim="800000"/>
            <a:headEnd/>
            <a:tailEnd/>
          </a:ln>
        </p:spPr>
      </p:pic>
    </p:spTree>
    <p:extLst>
      <p:ext uri="{BB962C8B-B14F-4D97-AF65-F5344CB8AC3E}">
        <p14:creationId xmlns:p14="http://schemas.microsoft.com/office/powerpoint/2010/main" val="4929281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371192" y="295487"/>
            <a:ext cx="8627952" cy="564205"/>
          </a:xfrm>
        </p:spPr>
        <p:txBody>
          <a:bodyPr anchor="t" anchorCtr="0"/>
          <a:lstStyle/>
          <a:p>
            <a:r>
              <a:rPr lang="en-US" sz="3200">
                <a:latin typeface="Century Gothic" charset="0"/>
              </a:rPr>
              <a:t>Resources</a:t>
            </a:r>
          </a:p>
        </p:txBody>
      </p:sp>
      <p:sp>
        <p:nvSpPr>
          <p:cNvPr id="11266" name="Content Placeholder 2"/>
          <p:cNvSpPr>
            <a:spLocks noGrp="1"/>
          </p:cNvSpPr>
          <p:nvPr>
            <p:ph idx="1"/>
          </p:nvPr>
        </p:nvSpPr>
        <p:spPr>
          <a:xfrm>
            <a:off x="371190" y="1035585"/>
            <a:ext cx="6011503" cy="3925714"/>
          </a:xfrm>
        </p:spPr>
        <p:txBody>
          <a:bodyPr numCol="1"/>
          <a:lstStyle/>
          <a:p>
            <a:r>
              <a:rPr lang="en-US" b="1">
                <a:solidFill>
                  <a:schemeClr val="tx1"/>
                </a:solidFill>
              </a:rPr>
              <a:t>Elite Provider Program</a:t>
            </a:r>
          </a:p>
          <a:p>
            <a:pPr lvl="1"/>
            <a:r>
              <a:rPr lang="en-US">
                <a:solidFill>
                  <a:schemeClr val="tx1"/>
                </a:solidFill>
              </a:rPr>
              <a:t>Help title and settlement companies implement the Best Practices</a:t>
            </a:r>
          </a:p>
          <a:p>
            <a:pPr lvl="1"/>
            <a:r>
              <a:rPr lang="en-US">
                <a:solidFill>
                  <a:schemeClr val="tx1"/>
                </a:solidFill>
              </a:rPr>
              <a:t>Comprised of service providers committed to offering comprehensive benefits to the title insurance and settlement services industry</a:t>
            </a:r>
          </a:p>
          <a:p>
            <a:pPr lvl="1"/>
            <a:r>
              <a:rPr lang="en-US">
                <a:solidFill>
                  <a:schemeClr val="tx1"/>
                </a:solidFill>
              </a:rPr>
              <a:t>Elite Providers provide effective solutions for ALTA members’ critical needs</a:t>
            </a:r>
          </a:p>
          <a:p>
            <a:pPr lvl="1"/>
            <a:r>
              <a:rPr lang="en-US">
                <a:solidFill>
                  <a:schemeClr val="tx1"/>
                </a:solidFill>
              </a:rPr>
              <a:t>Discounts offered to ALTA members</a:t>
            </a:r>
          </a:p>
          <a:p>
            <a:pPr lvl="1">
              <a:buNone/>
            </a:pPr>
            <a:r>
              <a:rPr lang="en-US">
                <a:solidFill>
                  <a:schemeClr val="tx1"/>
                </a:solidFill>
              </a:rPr>
              <a:t> </a:t>
            </a:r>
          </a:p>
          <a:p>
            <a:pPr lvl="1" algn="ctr">
              <a:buNone/>
            </a:pPr>
            <a:r>
              <a:rPr lang="en-US" sz="2400" b="1">
                <a:solidFill>
                  <a:schemeClr val="tx2"/>
                </a:solidFill>
              </a:rPr>
              <a:t>www.alta.org/elite</a:t>
            </a:r>
          </a:p>
          <a:p>
            <a:pPr lvl="1">
              <a:buNone/>
            </a:pPr>
            <a:endParaRPr lang="en-US">
              <a:solidFill>
                <a:schemeClr val="tx1"/>
              </a:solidFill>
            </a:endParaRPr>
          </a:p>
          <a:p>
            <a:pPr lvl="1">
              <a:buNone/>
            </a:pPr>
            <a:endParaRPr lang="en-US">
              <a:solidFill>
                <a:schemeClr val="tx1"/>
              </a:solidFill>
            </a:endParaRPr>
          </a:p>
          <a:p>
            <a:pPr marL="800100" lvl="1" indent="-342900">
              <a:buFont typeface="+mj-lt"/>
              <a:buAutoNum type="arabicPeriod"/>
            </a:pPr>
            <a:endParaRPr lang="en-US">
              <a:solidFill>
                <a:schemeClr val="tx1"/>
              </a:solidFill>
            </a:endParaRPr>
          </a:p>
          <a:p>
            <a:endParaRPr lang="en-US" b="1">
              <a:solidFill>
                <a:schemeClr val="tx1"/>
              </a:solidFill>
            </a:endParaRPr>
          </a:p>
        </p:txBody>
      </p:sp>
      <p:pic>
        <p:nvPicPr>
          <p:cNvPr id="2050" name="Picture 2" descr="https://www.alta.org/images/ep_logo.gif">
            <a:extLst>
              <a:ext uri="{FF2B5EF4-FFF2-40B4-BE49-F238E27FC236}">
                <a16:creationId xmlns="" xmlns:a16="http://schemas.microsoft.com/office/drawing/2014/main" id="{26E55D7B-2B71-4E77-9253-00914AD48E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8301" y="1035585"/>
            <a:ext cx="2254509" cy="225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87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8D204FC-1129-4E5B-A94B-AB9506C5D6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552"/>
            <a:ext cx="9143999" cy="5143500"/>
          </a:xfrm>
          <a:prstGeom prst="rect">
            <a:avLst/>
          </a:prstGeom>
        </p:spPr>
      </p:pic>
      <p:pic>
        <p:nvPicPr>
          <p:cNvPr id="8" name="Picture 7">
            <a:extLst>
              <a:ext uri="{FF2B5EF4-FFF2-40B4-BE49-F238E27FC236}">
                <a16:creationId xmlns="" xmlns:a16="http://schemas.microsoft.com/office/drawing/2014/main" id="{334CC764-9C50-4B94-AB5B-200CFA48B8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0741" y="3164259"/>
            <a:ext cx="3805518" cy="2140604"/>
          </a:xfrm>
          <a:prstGeom prst="rect">
            <a:avLst/>
          </a:prstGeom>
        </p:spPr>
      </p:pic>
      <p:sp>
        <p:nvSpPr>
          <p:cNvPr id="9" name="TextBox 8">
            <a:extLst>
              <a:ext uri="{FF2B5EF4-FFF2-40B4-BE49-F238E27FC236}">
                <a16:creationId xmlns="" xmlns:a16="http://schemas.microsoft.com/office/drawing/2014/main" id="{84411A77-68D1-4FD0-BBC9-D3A6669EDE6A}"/>
              </a:ext>
            </a:extLst>
          </p:cNvPr>
          <p:cNvSpPr txBox="1"/>
          <p:nvPr/>
        </p:nvSpPr>
        <p:spPr>
          <a:xfrm>
            <a:off x="153334" y="39760"/>
            <a:ext cx="8929047" cy="800219"/>
          </a:xfrm>
          <a:prstGeom prst="rect">
            <a:avLst/>
          </a:prstGeom>
          <a:noFill/>
        </p:spPr>
        <p:txBody>
          <a:bodyPr wrap="none" rtlCol="0">
            <a:spAutoFit/>
          </a:bodyPr>
          <a:lstStyle/>
          <a:p>
            <a:r>
              <a:rPr lang="en-US" sz="4600" b="1">
                <a:solidFill>
                  <a:schemeClr val="bg1"/>
                </a:solidFill>
                <a:latin typeface="Century Gothic" panose="020B0502020202020204" pitchFamily="34" charset="0"/>
              </a:rPr>
              <a:t>Accurate. Efficient. Like a Jedi.</a:t>
            </a:r>
          </a:p>
        </p:txBody>
      </p:sp>
    </p:spTree>
    <p:extLst>
      <p:ext uri="{BB962C8B-B14F-4D97-AF65-F5344CB8AC3E}">
        <p14:creationId xmlns:p14="http://schemas.microsoft.com/office/powerpoint/2010/main" val="3719087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90326"/>
          </a:xfrm>
        </p:spPr>
        <p:txBody>
          <a:bodyPr/>
          <a:lstStyle/>
          <a:p>
            <a:r>
              <a:rPr lang="en-US" dirty="0" smtClean="0"/>
              <a:t>ALTA Registry</a:t>
            </a:r>
            <a:endParaRPr lang="en-US" dirty="0"/>
          </a:p>
        </p:txBody>
      </p:sp>
      <p:sp>
        <p:nvSpPr>
          <p:cNvPr id="3" name="Content Placeholder 2"/>
          <p:cNvSpPr>
            <a:spLocks noGrp="1"/>
          </p:cNvSpPr>
          <p:nvPr>
            <p:ph idx="1"/>
          </p:nvPr>
        </p:nvSpPr>
        <p:spPr>
          <a:xfrm>
            <a:off x="457200" y="921543"/>
            <a:ext cx="8229600" cy="5179220"/>
          </a:xfrm>
        </p:spPr>
        <p:txBody>
          <a:bodyPr/>
          <a:lstStyle/>
          <a:p>
            <a:r>
              <a:rPr lang="en-US" dirty="0">
                <a:solidFill>
                  <a:schemeClr val="tx1"/>
                </a:solidFill>
              </a:rPr>
              <a:t>The national ALTA Title &amp; Settlement Agent Registry (ALTA Registry) is a searchable online database of underwriter-confirmed title agent companies, real estate attorneys, and underwriter direct offices.</a:t>
            </a:r>
          </a:p>
          <a:p>
            <a:endParaRPr lang="en-US" dirty="0">
              <a:solidFill>
                <a:schemeClr val="tx1"/>
              </a:solidFill>
            </a:endParaRPr>
          </a:p>
          <a:p>
            <a:r>
              <a:rPr lang="en-US" dirty="0">
                <a:solidFill>
                  <a:schemeClr val="tx1"/>
                </a:solidFill>
              </a:rPr>
              <a:t>Lenders and their vendors, title agents, underwriters, and other participants in the closing process must be able to identify each other and communicate in a timely and consistent manner throughout the mortgage transaction. </a:t>
            </a:r>
          </a:p>
        </p:txBody>
      </p:sp>
    </p:spTree>
    <p:extLst>
      <p:ext uri="{BB962C8B-B14F-4D97-AF65-F5344CB8AC3E}">
        <p14:creationId xmlns:p14="http://schemas.microsoft.com/office/powerpoint/2010/main" val="2621478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383060" y="100005"/>
            <a:ext cx="8303740" cy="564205"/>
          </a:xfrm>
        </p:spPr>
        <p:txBody>
          <a:bodyPr anchor="t" anchorCtr="0"/>
          <a:lstStyle/>
          <a:p>
            <a:r>
              <a:rPr lang="en-US" sz="3200" dirty="0" smtClean="0">
                <a:latin typeface="Century Gothic" charset="0"/>
              </a:rPr>
              <a:t>ALTA Registry</a:t>
            </a:r>
            <a:endParaRPr lang="en-US" sz="3200" dirty="0">
              <a:latin typeface="Century Gothic" charset="0"/>
            </a:endParaRPr>
          </a:p>
        </p:txBody>
      </p:sp>
      <p:sp>
        <p:nvSpPr>
          <p:cNvPr id="11266" name="Content Placeholder 2"/>
          <p:cNvSpPr>
            <a:spLocks noGrp="1"/>
          </p:cNvSpPr>
          <p:nvPr>
            <p:ph idx="1"/>
          </p:nvPr>
        </p:nvSpPr>
        <p:spPr>
          <a:xfrm>
            <a:off x="5195454" y="759005"/>
            <a:ext cx="3491346" cy="3570333"/>
          </a:xfrm>
        </p:spPr>
        <p:txBody>
          <a:bodyPr numCol="1"/>
          <a:lstStyle/>
          <a:p>
            <a:r>
              <a:rPr lang="en-US" b="1" dirty="0" smtClean="0">
                <a:solidFill>
                  <a:schemeClr val="tx1"/>
                </a:solidFill>
              </a:rPr>
              <a:t>Facts</a:t>
            </a:r>
          </a:p>
          <a:p>
            <a:pPr lvl="1"/>
            <a:r>
              <a:rPr lang="en-US" dirty="0" smtClean="0">
                <a:solidFill>
                  <a:schemeClr val="tx1"/>
                </a:solidFill>
              </a:rPr>
              <a:t>Unique ID# - Agent and Location</a:t>
            </a:r>
          </a:p>
          <a:p>
            <a:pPr lvl="1"/>
            <a:r>
              <a:rPr lang="en-US" dirty="0" smtClean="0">
                <a:solidFill>
                  <a:schemeClr val="tx1"/>
                </a:solidFill>
              </a:rPr>
              <a:t>Phone book for lenders and others</a:t>
            </a:r>
          </a:p>
          <a:p>
            <a:pPr lvl="1"/>
            <a:r>
              <a:rPr lang="en-US" dirty="0" smtClean="0">
                <a:solidFill>
                  <a:schemeClr val="tx1"/>
                </a:solidFill>
              </a:rPr>
              <a:t>Confidence regarding agent (Rattikin Title/Washington Title)</a:t>
            </a:r>
          </a:p>
          <a:p>
            <a:pPr lvl="1"/>
            <a:r>
              <a:rPr lang="en-US" dirty="0" smtClean="0">
                <a:solidFill>
                  <a:schemeClr val="tx1"/>
                </a:solidFill>
              </a:rPr>
              <a:t>Not a Verification System</a:t>
            </a:r>
          </a:p>
          <a:p>
            <a:pPr lvl="1"/>
            <a:r>
              <a:rPr lang="en-US" dirty="0" smtClean="0">
                <a:solidFill>
                  <a:schemeClr val="tx1"/>
                </a:solidFill>
              </a:rPr>
              <a:t>Cost - Free</a:t>
            </a:r>
          </a:p>
          <a:p>
            <a:endParaRPr lang="en-US" b="1" dirty="0">
              <a:solidFill>
                <a:schemeClr val="tx1"/>
              </a:solidFill>
            </a:endParaRPr>
          </a:p>
        </p:txBody>
      </p:sp>
      <p:sp>
        <p:nvSpPr>
          <p:cNvPr id="6" name="Rectangle 5"/>
          <p:cNvSpPr/>
          <p:nvPr/>
        </p:nvSpPr>
        <p:spPr>
          <a:xfrm>
            <a:off x="3" y="4597756"/>
            <a:ext cx="9144000" cy="369332"/>
          </a:xfrm>
          <a:prstGeom prst="rect">
            <a:avLst/>
          </a:prstGeom>
        </p:spPr>
        <p:txBody>
          <a:bodyPr wrap="square">
            <a:spAutoFit/>
          </a:bodyPr>
          <a:lstStyle/>
          <a:p>
            <a:pPr marL="877824" lvl="1" indent="-384048" algn="ctr" fontAlgn="auto">
              <a:spcBef>
                <a:spcPct val="20000"/>
              </a:spcBef>
              <a:spcAft>
                <a:spcPts val="0"/>
              </a:spcAft>
              <a:buClr>
                <a:schemeClr val="accent1"/>
              </a:buClr>
              <a:buSzPct val="80000"/>
            </a:pPr>
            <a:r>
              <a:rPr lang="en-US" b="1" dirty="0" smtClean="0">
                <a:solidFill>
                  <a:schemeClr val="tx2"/>
                </a:solidFill>
              </a:rPr>
              <a:t>www.alta.org/registry</a:t>
            </a:r>
          </a:p>
        </p:txBody>
      </p:sp>
      <p:pic>
        <p:nvPicPr>
          <p:cNvPr id="7" name="Picture 6" descr="altaI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313" y="733244"/>
            <a:ext cx="4361320" cy="3588589"/>
          </a:xfrm>
          <a:prstGeom prst="rect">
            <a:avLst/>
          </a:prstGeom>
        </p:spPr>
      </p:pic>
    </p:spTree>
    <p:extLst>
      <p:ext uri="{BB962C8B-B14F-4D97-AF65-F5344CB8AC3E}">
        <p14:creationId xmlns:p14="http://schemas.microsoft.com/office/powerpoint/2010/main" val="34370217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generated with very high confide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a:extLst>
              <a:ext uri="{FF2B5EF4-FFF2-40B4-BE49-F238E27FC236}">
                <a16:creationId xmlns="" xmlns:a16="http://schemas.microsoft.com/office/drawing/2014/main" id="{2661C2CF-5B1C-49F4-BB38-D9B2B0BF08D4}"/>
              </a:ext>
            </a:extLst>
          </p:cNvPr>
          <p:cNvSpPr/>
          <p:nvPr/>
        </p:nvSpPr>
        <p:spPr>
          <a:xfrm>
            <a:off x="2479119" y="3731141"/>
            <a:ext cx="4185761" cy="553998"/>
          </a:xfrm>
          <a:prstGeom prst="rect">
            <a:avLst/>
          </a:prstGeom>
        </p:spPr>
        <p:txBody>
          <a:bodyPr wrap="none">
            <a:spAutoFit/>
          </a:bodyPr>
          <a:lstStyle/>
          <a:p>
            <a:r>
              <a:rPr lang="en-US" sz="3000" b="1"/>
              <a:t>www.alta.org/registry</a:t>
            </a:r>
          </a:p>
        </p:txBody>
      </p:sp>
    </p:spTree>
    <p:extLst>
      <p:ext uri="{BB962C8B-B14F-4D97-AF65-F5344CB8AC3E}">
        <p14:creationId xmlns:p14="http://schemas.microsoft.com/office/powerpoint/2010/main" val="22686936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a:t>
            </a:r>
            <a:r>
              <a:rPr lang="en-US" dirty="0"/>
              <a:t>from Washington, </a:t>
            </a:r>
            <a:r>
              <a:rPr lang="en-US" dirty="0" err="1"/>
              <a:t>D.c.</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6BCE3C-0F9F-415E-9BDC-7E6977BC008A}"/>
              </a:ext>
            </a:extLst>
          </p:cNvPr>
          <p:cNvSpPr>
            <a:spLocks noGrp="1"/>
          </p:cNvSpPr>
          <p:nvPr>
            <p:ph type="title"/>
          </p:nvPr>
        </p:nvSpPr>
        <p:spPr>
          <a:xfrm>
            <a:off x="457200" y="295487"/>
            <a:ext cx="8229600" cy="564205"/>
          </a:xfrm>
        </p:spPr>
        <p:txBody>
          <a:bodyPr anchor="t" anchorCtr="0"/>
          <a:lstStyle/>
          <a:p>
            <a:r>
              <a:rPr lang="en-US" sz="3200">
                <a:latin typeface="Century Gothic" charset="0"/>
              </a:rPr>
              <a:t>Sweeping Tax Reform </a:t>
            </a:r>
          </a:p>
        </p:txBody>
      </p:sp>
      <p:sp>
        <p:nvSpPr>
          <p:cNvPr id="3" name="Content Placeholder 2">
            <a:extLst>
              <a:ext uri="{FF2B5EF4-FFF2-40B4-BE49-F238E27FC236}">
                <a16:creationId xmlns="" xmlns:a16="http://schemas.microsoft.com/office/drawing/2014/main" id="{3E8884F2-BECE-497D-AB03-F87D2EED60DB}"/>
              </a:ext>
            </a:extLst>
          </p:cNvPr>
          <p:cNvSpPr>
            <a:spLocks noGrp="1"/>
          </p:cNvSpPr>
          <p:nvPr>
            <p:ph idx="1"/>
          </p:nvPr>
        </p:nvSpPr>
        <p:spPr>
          <a:xfrm>
            <a:off x="457200" y="859692"/>
            <a:ext cx="8229600" cy="3608613"/>
          </a:xfrm>
        </p:spPr>
        <p:txBody>
          <a:bodyPr numCol="1"/>
          <a:lstStyle/>
          <a:p>
            <a:pPr>
              <a:buNone/>
            </a:pPr>
            <a:endParaRPr lang="en-US"/>
          </a:p>
          <a:p>
            <a:pPr>
              <a:buNone/>
            </a:pPr>
            <a:r>
              <a:rPr lang="en-US" sz="1800" b="1">
                <a:solidFill>
                  <a:schemeClr val="tx1"/>
                </a:solidFill>
              </a:rPr>
              <a:t>We need Congress to make the CFPB work better. </a:t>
            </a:r>
          </a:p>
          <a:p>
            <a:pPr>
              <a:buNone/>
            </a:pPr>
            <a:endParaRPr lang="en-US" sz="1800">
              <a:solidFill>
                <a:schemeClr val="tx1"/>
              </a:solidFill>
            </a:endParaRPr>
          </a:p>
          <a:p>
            <a:pPr lvl="1">
              <a:buNone/>
            </a:pPr>
            <a:r>
              <a:rPr lang="en-US">
                <a:solidFill>
                  <a:schemeClr val="tx1"/>
                </a:solidFill>
              </a:rPr>
              <a:t>A consumer regulator should: </a:t>
            </a:r>
          </a:p>
          <a:p>
            <a:pPr marL="1033462" lvl="1" indent="-457200">
              <a:buAutoNum type="arabicParenBoth"/>
            </a:pPr>
            <a:r>
              <a:rPr lang="en-US">
                <a:solidFill>
                  <a:schemeClr val="tx1"/>
                </a:solidFill>
              </a:rPr>
              <a:t>encourage balance, stability and certainty</a:t>
            </a:r>
          </a:p>
          <a:p>
            <a:pPr marL="1033462" lvl="1" indent="-457200">
              <a:buAutoNum type="arabicParenBoth"/>
            </a:pPr>
            <a:r>
              <a:rPr lang="en-US">
                <a:solidFill>
                  <a:schemeClr val="tx1"/>
                </a:solidFill>
              </a:rPr>
              <a:t>give clear guidance</a:t>
            </a:r>
          </a:p>
          <a:p>
            <a:pPr marL="1033462" lvl="1" indent="-457200">
              <a:buAutoNum type="arabicParenBoth"/>
            </a:pPr>
            <a:r>
              <a:rPr lang="en-US">
                <a:solidFill>
                  <a:schemeClr val="tx1"/>
                </a:solidFill>
              </a:rPr>
              <a:t>welcome internal debate and deliberation</a:t>
            </a:r>
          </a:p>
          <a:p>
            <a:pPr marL="166688" lvl="1" indent="-166688">
              <a:buClr>
                <a:schemeClr val="tx2"/>
              </a:buClr>
              <a:buNone/>
            </a:pPr>
            <a:r>
              <a:rPr lang="en-US">
                <a:solidFill>
                  <a:schemeClr val="tx1"/>
                </a:solidFill>
              </a:rPr>
              <a:t>		CFPB should be a bipartisan 5-member commission subject to 	Congressional appropriations</a:t>
            </a:r>
            <a:endParaRPr lang="en-US"/>
          </a:p>
          <a:p>
            <a:endParaRPr lang="en-US" b="1">
              <a:solidFill>
                <a:schemeClr val="tx1"/>
              </a:solidFill>
            </a:endParaRPr>
          </a:p>
          <a:p>
            <a:pPr lvl="1">
              <a:buNone/>
            </a:pPr>
            <a:endParaRPr lang="en-US">
              <a:solidFill>
                <a:schemeClr val="tx1"/>
              </a:solidFill>
            </a:endParaRPr>
          </a:p>
          <a:p>
            <a:pPr marL="800100" lvl="1" indent="-342900"/>
            <a:endParaRPr lang="en-US">
              <a:solidFill>
                <a:schemeClr val="tx1"/>
              </a:solidFill>
            </a:endParaRPr>
          </a:p>
          <a:p>
            <a:pPr marL="800100" lvl="1" indent="-342900"/>
            <a:endParaRPr lang="en-US">
              <a:solidFill>
                <a:schemeClr val="tx1"/>
              </a:solidFill>
            </a:endParaRPr>
          </a:p>
          <a:p>
            <a:pPr marL="800100" lvl="1" indent="-342900"/>
            <a:endParaRPr lang="en-US">
              <a:solidFill>
                <a:schemeClr val="tx1"/>
              </a:solidFill>
            </a:endParaRPr>
          </a:p>
        </p:txBody>
      </p:sp>
      <p:pic>
        <p:nvPicPr>
          <p:cNvPr id="26626" name="Picture 2" descr="Image result for tax reform">
            <a:extLst>
              <a:ext uri="{FF2B5EF4-FFF2-40B4-BE49-F238E27FC236}">
                <a16:creationId xmlns="" xmlns:a16="http://schemas.microsoft.com/office/drawing/2014/main" id="{972D8C0D-5C85-4EDF-9124-D797DBC210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514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66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lighthouse.jpg"/>
          <p:cNvPicPr>
            <a:picLocks noGrp="1" noChangeAspect="1"/>
          </p:cNvPicPr>
          <p:nvPr>
            <p:ph idx="1"/>
          </p:nvPr>
        </p:nvPicPr>
        <p:blipFill>
          <a:blip r:embed="rId3"/>
          <a:stretch>
            <a:fillRect/>
          </a:stretch>
        </p:blipFill>
        <p:spPr>
          <a:xfrm>
            <a:off x="0" y="-41046"/>
            <a:ext cx="9144000" cy="5195432"/>
          </a:xfrm>
        </p:spPr>
      </p:pic>
      <p:sp>
        <p:nvSpPr>
          <p:cNvPr id="5" name="Title 1"/>
          <p:cNvSpPr txBox="1">
            <a:spLocks/>
          </p:cNvSpPr>
          <p:nvPr/>
        </p:nvSpPr>
        <p:spPr bwMode="auto">
          <a:xfrm>
            <a:off x="229314" y="112782"/>
            <a:ext cx="8068651" cy="89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smtClean="0">
                <a:ln>
                  <a:noFill/>
                </a:ln>
                <a:solidFill>
                  <a:schemeClr val="bg2"/>
                </a:solidFill>
                <a:effectLst/>
                <a:uLnTx/>
                <a:uFillTx/>
                <a:latin typeface="Century Gothic" charset="0"/>
                <a:ea typeface="ＭＳ Ｐゴシック" charset="0"/>
                <a:cs typeface="ＭＳ Ｐゴシック" charset="0"/>
              </a:rPr>
              <a:t>ALTA Strategic Priorities</a:t>
            </a:r>
            <a:endParaRPr kumimoji="0" lang="en-US" sz="4800" b="1" i="0" u="none" strike="noStrike" kern="1200" cap="none" spc="0" normalizeH="0" baseline="0" noProof="0" dirty="0">
              <a:ln>
                <a:noFill/>
              </a:ln>
              <a:solidFill>
                <a:schemeClr val="bg2"/>
              </a:solidFill>
              <a:effectLst/>
              <a:uLnTx/>
              <a:uFillTx/>
              <a:latin typeface="Century Gothic" charset="0"/>
              <a:ea typeface="ＭＳ Ｐゴシック" charset="0"/>
              <a:cs typeface="ＭＳ Ｐゴシック" charset="0"/>
            </a:endParaRPr>
          </a:p>
        </p:txBody>
      </p:sp>
      <p:sp>
        <p:nvSpPr>
          <p:cNvPr id="3" name="TextBox 2"/>
          <p:cNvSpPr txBox="1"/>
          <p:nvPr/>
        </p:nvSpPr>
        <p:spPr>
          <a:xfrm>
            <a:off x="866079" y="1591821"/>
            <a:ext cx="7820721" cy="2677656"/>
          </a:xfrm>
          <a:prstGeom prst="rect">
            <a:avLst/>
          </a:prstGeom>
          <a:noFill/>
        </p:spPr>
        <p:txBody>
          <a:bodyPr wrap="square" rtlCol="0">
            <a:spAutoFit/>
          </a:bodyPr>
          <a:lstStyle/>
          <a:p>
            <a:pPr marL="342900" indent="-342900">
              <a:buAutoNum type="arabicPeriod"/>
            </a:pPr>
            <a:r>
              <a:rPr lang="en-US" sz="2400" b="1" dirty="0">
                <a:solidFill>
                  <a:schemeClr val="bg1"/>
                </a:solidFill>
              </a:rPr>
              <a:t>Our Values</a:t>
            </a:r>
          </a:p>
          <a:p>
            <a:pPr marL="342900" indent="-342900">
              <a:buAutoNum type="arabicPeriod"/>
            </a:pPr>
            <a:r>
              <a:rPr lang="en-US" sz="2400" b="1" dirty="0">
                <a:solidFill>
                  <a:schemeClr val="bg1"/>
                </a:solidFill>
              </a:rPr>
              <a:t>Forum for Innovation</a:t>
            </a:r>
          </a:p>
          <a:p>
            <a:pPr marL="342900" indent="-342900">
              <a:buAutoNum type="arabicPeriod"/>
            </a:pPr>
            <a:r>
              <a:rPr lang="en-US" sz="2400" b="1" dirty="0">
                <a:solidFill>
                  <a:schemeClr val="bg1"/>
                </a:solidFill>
              </a:rPr>
              <a:t>Information </a:t>
            </a:r>
            <a:r>
              <a:rPr lang="en-US" sz="2400" b="1" dirty="0" smtClean="0">
                <a:solidFill>
                  <a:schemeClr val="bg1"/>
                </a:solidFill>
              </a:rPr>
              <a:t>Security</a:t>
            </a:r>
            <a:endParaRPr lang="en-US" sz="2400" b="1" dirty="0">
              <a:solidFill>
                <a:schemeClr val="bg1"/>
              </a:solidFill>
            </a:endParaRPr>
          </a:p>
          <a:p>
            <a:pPr marL="342900" indent="-342900">
              <a:buAutoNum type="arabicPeriod"/>
            </a:pPr>
            <a:r>
              <a:rPr lang="en-US" sz="2400" b="1" dirty="0">
                <a:solidFill>
                  <a:schemeClr val="bg1"/>
                </a:solidFill>
              </a:rPr>
              <a:t>Customer Experience </a:t>
            </a:r>
            <a:r>
              <a:rPr lang="en-US" sz="2400" b="1" dirty="0" smtClean="0">
                <a:solidFill>
                  <a:schemeClr val="bg1"/>
                </a:solidFill>
              </a:rPr>
              <a:t>(Consumer Focused)</a:t>
            </a:r>
            <a:endParaRPr lang="en-US" sz="2400" b="1" dirty="0">
              <a:solidFill>
                <a:schemeClr val="bg1"/>
              </a:solidFill>
            </a:endParaRPr>
          </a:p>
          <a:p>
            <a:pPr marL="342900" indent="-342900">
              <a:buAutoNum type="arabicPeriod"/>
            </a:pPr>
            <a:r>
              <a:rPr lang="en-US" sz="2400" b="1" dirty="0">
                <a:solidFill>
                  <a:schemeClr val="bg1"/>
                </a:solidFill>
              </a:rPr>
              <a:t>Talent Focus &amp; Business Basics</a:t>
            </a:r>
          </a:p>
          <a:p>
            <a:pPr marL="342900" indent="-342900">
              <a:buAutoNum type="arabicPeriod"/>
            </a:pPr>
            <a:r>
              <a:rPr lang="en-US" sz="2400" b="1" dirty="0">
                <a:solidFill>
                  <a:schemeClr val="bg1"/>
                </a:solidFill>
              </a:rPr>
              <a:t>Best </a:t>
            </a:r>
            <a:r>
              <a:rPr lang="en-US" sz="2400" b="1" dirty="0" smtClean="0">
                <a:solidFill>
                  <a:schemeClr val="bg1"/>
                </a:solidFill>
              </a:rPr>
              <a:t>Practices &amp; ALTA Registry</a:t>
            </a:r>
            <a:endParaRPr lang="en-US" sz="2400" b="1" dirty="0">
              <a:solidFill>
                <a:schemeClr val="bg1"/>
              </a:solidFill>
            </a:endParaRPr>
          </a:p>
          <a:p>
            <a:pPr marL="342900" indent="-342900">
              <a:buAutoNum type="arabicPeriod"/>
            </a:pPr>
            <a:endParaRPr lang="en-US" sz="2400" b="1" dirty="0" smtClean="0">
              <a:solidFill>
                <a:schemeClr val="bg1"/>
              </a:solidFill>
            </a:endParaRPr>
          </a:p>
        </p:txBody>
      </p:sp>
    </p:spTree>
    <p:extLst>
      <p:ext uri="{BB962C8B-B14F-4D97-AF65-F5344CB8AC3E}">
        <p14:creationId xmlns:p14="http://schemas.microsoft.com/office/powerpoint/2010/main" val="34598179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47463"/>
          </a:xfrm>
        </p:spPr>
        <p:txBody>
          <a:bodyPr/>
          <a:lstStyle/>
          <a:p>
            <a:r>
              <a:rPr lang="en-US" dirty="0" smtClean="0"/>
              <a:t>Tax Reform Changes</a:t>
            </a:r>
            <a:endParaRPr lang="en-US" dirty="0"/>
          </a:p>
        </p:txBody>
      </p:sp>
      <p:sp>
        <p:nvSpPr>
          <p:cNvPr id="3" name="Content Placeholder 2"/>
          <p:cNvSpPr>
            <a:spLocks noGrp="1"/>
          </p:cNvSpPr>
          <p:nvPr>
            <p:ph idx="1"/>
          </p:nvPr>
        </p:nvSpPr>
        <p:spPr>
          <a:xfrm>
            <a:off x="1793964" y="936702"/>
            <a:ext cx="5446895" cy="3406698"/>
          </a:xfrm>
        </p:spPr>
        <p:txBody>
          <a:bodyPr/>
          <a:lstStyle/>
          <a:p>
            <a:r>
              <a:rPr lang="en-US" dirty="0" smtClean="0">
                <a:solidFill>
                  <a:schemeClr val="tx1"/>
                </a:solidFill>
              </a:rPr>
              <a:t>Tax Rate Reductions</a:t>
            </a:r>
          </a:p>
          <a:p>
            <a:r>
              <a:rPr lang="en-US" dirty="0" smtClean="0">
                <a:solidFill>
                  <a:schemeClr val="tx1"/>
                </a:solidFill>
              </a:rPr>
              <a:t>Mortgage Interest Deductions</a:t>
            </a:r>
          </a:p>
          <a:p>
            <a:r>
              <a:rPr lang="en-US" dirty="0" smtClean="0">
                <a:solidFill>
                  <a:schemeClr val="tx1"/>
                </a:solidFill>
              </a:rPr>
              <a:t>Deduction for State and Local Taxes</a:t>
            </a:r>
          </a:p>
          <a:p>
            <a:r>
              <a:rPr lang="en-US" dirty="0" smtClean="0">
                <a:solidFill>
                  <a:schemeClr val="tx1"/>
                </a:solidFill>
              </a:rPr>
              <a:t>Standard Deduction</a:t>
            </a:r>
          </a:p>
          <a:p>
            <a:r>
              <a:rPr lang="en-US" dirty="0" smtClean="0">
                <a:solidFill>
                  <a:schemeClr val="tx1"/>
                </a:solidFill>
              </a:rPr>
              <a:t>Alternative Minimum Tax</a:t>
            </a:r>
          </a:p>
          <a:p>
            <a:r>
              <a:rPr lang="en-US" dirty="0" smtClean="0">
                <a:solidFill>
                  <a:schemeClr val="tx1"/>
                </a:solidFill>
              </a:rPr>
              <a:t>Like-Kind Exchanges</a:t>
            </a:r>
          </a:p>
          <a:p>
            <a:r>
              <a:rPr lang="en-US" dirty="0" smtClean="0">
                <a:solidFill>
                  <a:schemeClr val="tx1"/>
                </a:solidFill>
              </a:rPr>
              <a:t>Carried Interest</a:t>
            </a:r>
          </a:p>
          <a:p>
            <a:r>
              <a:rPr lang="en-US" dirty="0" smtClean="0">
                <a:solidFill>
                  <a:schemeClr val="tx1"/>
                </a:solidFill>
              </a:rPr>
              <a:t>Pass-Through Relief – IRS Decision in June</a:t>
            </a:r>
          </a:p>
          <a:p>
            <a:r>
              <a:rPr lang="en-US" dirty="0" smtClean="0">
                <a:solidFill>
                  <a:schemeClr val="tx1"/>
                </a:solidFill>
              </a:rPr>
              <a:t>Affordable Care Act</a:t>
            </a:r>
            <a:endParaRPr lang="en-US" dirty="0">
              <a:solidFill>
                <a:schemeClr val="tx1"/>
              </a:solidFill>
            </a:endParaRPr>
          </a:p>
        </p:txBody>
      </p:sp>
    </p:spTree>
    <p:extLst>
      <p:ext uri="{BB962C8B-B14F-4D97-AF65-F5344CB8AC3E}">
        <p14:creationId xmlns:p14="http://schemas.microsoft.com/office/powerpoint/2010/main" val="10765857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295487"/>
            <a:ext cx="8229600" cy="564205"/>
          </a:xfrm>
        </p:spPr>
        <p:txBody>
          <a:bodyPr anchor="t" anchorCtr="0"/>
          <a:lstStyle/>
          <a:p>
            <a:r>
              <a:rPr lang="en-US" sz="3200">
                <a:latin typeface="Century Gothic" charset="0"/>
              </a:rPr>
              <a:t>CFPB</a:t>
            </a:r>
          </a:p>
        </p:txBody>
      </p:sp>
      <p:sp>
        <p:nvSpPr>
          <p:cNvPr id="6" name="Content Placeholder 2">
            <a:extLst>
              <a:ext uri="{FF2B5EF4-FFF2-40B4-BE49-F238E27FC236}">
                <a16:creationId xmlns="" xmlns:a16="http://schemas.microsoft.com/office/drawing/2014/main" id="{4873376E-B3A4-462D-86DD-A391A08ED426}"/>
              </a:ext>
            </a:extLst>
          </p:cNvPr>
          <p:cNvSpPr txBox="1">
            <a:spLocks/>
          </p:cNvSpPr>
          <p:nvPr/>
        </p:nvSpPr>
        <p:spPr bwMode="auto">
          <a:xfrm>
            <a:off x="519235" y="1217786"/>
            <a:ext cx="8084834" cy="281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1"/>
                </a:solidFill>
              </a:rPr>
              <a:t>‘Less Regulation by Enforcement’</a:t>
            </a:r>
          </a:p>
          <a:p>
            <a:pPr lvl="1"/>
            <a:r>
              <a:rPr lang="en-US" dirty="0">
                <a:solidFill>
                  <a:schemeClr val="tx1"/>
                </a:solidFill>
              </a:rPr>
              <a:t>Acting Director Mick Mulvaney memo </a:t>
            </a:r>
          </a:p>
          <a:p>
            <a:pPr lvl="1"/>
            <a:r>
              <a:rPr lang="en-US" dirty="0">
                <a:solidFill>
                  <a:schemeClr val="tx1"/>
                </a:solidFill>
              </a:rPr>
              <a:t>Expect more formal rulemaking</a:t>
            </a:r>
          </a:p>
          <a:p>
            <a:pPr lvl="1"/>
            <a:r>
              <a:rPr lang="en-US" dirty="0">
                <a:solidFill>
                  <a:schemeClr val="tx1"/>
                </a:solidFill>
              </a:rPr>
              <a:t>Bureau seeks comments on investigation process</a:t>
            </a:r>
          </a:p>
          <a:p>
            <a:r>
              <a:rPr lang="en-US" b="1" dirty="0" smtClean="0">
                <a:solidFill>
                  <a:schemeClr val="tx1"/>
                </a:solidFill>
              </a:rPr>
              <a:t>Clear </a:t>
            </a:r>
            <a:r>
              <a:rPr lang="en-US" b="1" dirty="0">
                <a:solidFill>
                  <a:schemeClr val="tx1"/>
                </a:solidFill>
              </a:rPr>
              <a:t>Guidance</a:t>
            </a:r>
          </a:p>
          <a:p>
            <a:pPr lvl="1"/>
            <a:r>
              <a:rPr lang="en-US" dirty="0">
                <a:solidFill>
                  <a:schemeClr val="tx1"/>
                </a:solidFill>
              </a:rPr>
              <a:t>GUIDE Compliance Act would </a:t>
            </a:r>
            <a:r>
              <a:rPr lang="en-US" dirty="0" smtClean="0">
                <a:solidFill>
                  <a:schemeClr val="tx1"/>
                </a:solidFill>
              </a:rPr>
              <a:t>regulate </a:t>
            </a:r>
            <a:r>
              <a:rPr lang="en-US" dirty="0">
                <a:solidFill>
                  <a:schemeClr val="tx1"/>
                </a:solidFill>
              </a:rPr>
              <a:t>the process of providing rules and guidance</a:t>
            </a:r>
          </a:p>
          <a:p>
            <a:pPr marL="457200" lvl="1" indent="0">
              <a:buNone/>
            </a:pPr>
            <a:endParaRPr lang="en-US" dirty="0">
              <a:solidFill>
                <a:schemeClr val="tx1"/>
              </a:solidFill>
            </a:endParaRPr>
          </a:p>
          <a:p>
            <a:pPr lvl="1">
              <a:buFont typeface="Arial" charset="0"/>
              <a:buNone/>
            </a:pPr>
            <a:r>
              <a:rPr lang="en-US" dirty="0">
                <a:solidFill>
                  <a:schemeClr val="tx1"/>
                </a:solidFill>
              </a:rPr>
              <a:t> </a:t>
            </a:r>
          </a:p>
          <a:p>
            <a:pPr lvl="1">
              <a:buFont typeface="Arial" charset="0"/>
              <a:buNone/>
            </a:pPr>
            <a:endParaRPr lang="en-US" dirty="0">
              <a:solidFill>
                <a:schemeClr val="tx1"/>
              </a:solidFill>
            </a:endParaRPr>
          </a:p>
          <a:p>
            <a:pPr lvl="1">
              <a:buFont typeface="Arial" charset="0"/>
              <a:buNone/>
            </a:pPr>
            <a:endParaRPr lang="en-US" dirty="0">
              <a:solidFill>
                <a:schemeClr val="tx1"/>
              </a:solidFill>
            </a:endParaRPr>
          </a:p>
          <a:p>
            <a:pPr marL="800100" lvl="1" indent="-342900">
              <a:buFont typeface="+mj-lt"/>
              <a:buAutoNum type="arabicPeriod"/>
            </a:pPr>
            <a:endParaRPr lang="en-US" dirty="0">
              <a:solidFill>
                <a:schemeClr val="tx1"/>
              </a:solidFill>
            </a:endParaRPr>
          </a:p>
          <a:p>
            <a:endParaRPr lang="en-US" b="1"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295487"/>
            <a:ext cx="8229600" cy="564205"/>
          </a:xfrm>
        </p:spPr>
        <p:txBody>
          <a:bodyPr anchor="t" anchorCtr="0"/>
          <a:lstStyle/>
          <a:p>
            <a:r>
              <a:rPr lang="en-US" sz="3200">
                <a:latin typeface="Century Gothic" charset="0"/>
              </a:rPr>
              <a:t>GSE Reform</a:t>
            </a:r>
          </a:p>
        </p:txBody>
      </p:sp>
      <p:sp>
        <p:nvSpPr>
          <p:cNvPr id="11266" name="Content Placeholder 2"/>
          <p:cNvSpPr>
            <a:spLocks noGrp="1"/>
          </p:cNvSpPr>
          <p:nvPr>
            <p:ph idx="1"/>
          </p:nvPr>
        </p:nvSpPr>
        <p:spPr>
          <a:xfrm>
            <a:off x="457200" y="1166214"/>
            <a:ext cx="8418786" cy="3101848"/>
          </a:xfrm>
        </p:spPr>
        <p:txBody>
          <a:bodyPr numCol="1"/>
          <a:lstStyle/>
          <a:p>
            <a:pPr lvl="0"/>
            <a:r>
              <a:rPr lang="en-US" sz="1800" b="1" dirty="0">
                <a:solidFill>
                  <a:schemeClr val="tx1"/>
                </a:solidFill>
              </a:rPr>
              <a:t>Congress has yet to enact comprehensive legislation to restructure our nation’s housing finance system </a:t>
            </a:r>
          </a:p>
          <a:p>
            <a:pPr lvl="1"/>
            <a:r>
              <a:rPr lang="en-US" sz="1600" dirty="0">
                <a:solidFill>
                  <a:schemeClr val="tx1"/>
                </a:solidFill>
              </a:rPr>
              <a:t>Fannie Mae and Freddie Mac were put into conservatorship in September 2008 and received a taxpayer bailout of $187 billion.  </a:t>
            </a:r>
          </a:p>
          <a:p>
            <a:pPr lvl="0"/>
            <a:r>
              <a:rPr lang="en-US" sz="1800" b="1" dirty="0">
                <a:solidFill>
                  <a:schemeClr val="tx1"/>
                </a:solidFill>
              </a:rPr>
              <a:t>Housing finance reforms should encompass: </a:t>
            </a:r>
          </a:p>
          <a:p>
            <a:pPr lvl="1"/>
            <a:r>
              <a:rPr lang="en-US" sz="1600" dirty="0">
                <a:solidFill>
                  <a:schemeClr val="tx1"/>
                </a:solidFill>
              </a:rPr>
              <a:t>T</a:t>
            </a:r>
            <a:r>
              <a:rPr lang="en-US" sz="1600" dirty="0" smtClean="0">
                <a:solidFill>
                  <a:schemeClr val="tx1"/>
                </a:solidFill>
              </a:rPr>
              <a:t>itle </a:t>
            </a:r>
            <a:r>
              <a:rPr lang="en-US" sz="1600" dirty="0">
                <a:solidFill>
                  <a:schemeClr val="tx1"/>
                </a:solidFill>
              </a:rPr>
              <a:t>insurance requirement</a:t>
            </a:r>
          </a:p>
          <a:p>
            <a:pPr lvl="1"/>
            <a:r>
              <a:rPr lang="en-US" sz="1600" dirty="0">
                <a:solidFill>
                  <a:schemeClr val="tx1"/>
                </a:solidFill>
              </a:rPr>
              <a:t>P</a:t>
            </a:r>
            <a:r>
              <a:rPr lang="en-US" sz="1600" dirty="0" smtClean="0">
                <a:solidFill>
                  <a:schemeClr val="tx1"/>
                </a:solidFill>
              </a:rPr>
              <a:t>reserve </a:t>
            </a:r>
            <a:r>
              <a:rPr lang="en-US" sz="1600" dirty="0">
                <a:solidFill>
                  <a:schemeClr val="tx1"/>
                </a:solidFill>
              </a:rPr>
              <a:t>the 30-year-fixed-rate pre-payable mortgage</a:t>
            </a:r>
          </a:p>
          <a:p>
            <a:pPr lvl="1"/>
            <a:r>
              <a:rPr lang="en-US" sz="1600" dirty="0">
                <a:solidFill>
                  <a:schemeClr val="tx1"/>
                </a:solidFill>
              </a:rPr>
              <a:t>A</a:t>
            </a:r>
            <a:r>
              <a:rPr lang="en-US" sz="1600" dirty="0" smtClean="0">
                <a:solidFill>
                  <a:schemeClr val="tx1"/>
                </a:solidFill>
              </a:rPr>
              <a:t>llow </a:t>
            </a:r>
            <a:r>
              <a:rPr lang="en-US" sz="1600" dirty="0">
                <a:solidFill>
                  <a:schemeClr val="tx1"/>
                </a:solidFill>
              </a:rPr>
              <a:t>small businesses to compete in the mortgage market</a:t>
            </a:r>
          </a:p>
          <a:p>
            <a:pPr lvl="1"/>
            <a:r>
              <a:rPr lang="en-US" sz="1600" dirty="0">
                <a:solidFill>
                  <a:schemeClr val="tx1"/>
                </a:solidFill>
              </a:rPr>
              <a:t>E</a:t>
            </a:r>
            <a:r>
              <a:rPr lang="en-US" sz="1600" dirty="0" smtClean="0">
                <a:solidFill>
                  <a:schemeClr val="tx1"/>
                </a:solidFill>
              </a:rPr>
              <a:t>qual </a:t>
            </a:r>
            <a:r>
              <a:rPr lang="en-US" sz="1600" dirty="0">
                <a:solidFill>
                  <a:schemeClr val="tx1"/>
                </a:solidFill>
              </a:rPr>
              <a:t>access to credit in urban, suburban and rural communities</a:t>
            </a:r>
          </a:p>
          <a:p>
            <a:pPr marL="800100" lvl="1" indent="-342900">
              <a:buNone/>
            </a:pPr>
            <a:endParaRPr lang="en-US" dirty="0">
              <a:solidFill>
                <a:schemeClr val="tx1"/>
              </a:solidFill>
            </a:endParaRPr>
          </a:p>
          <a:p>
            <a:pPr marL="800100" lvl="1" indent="-342900"/>
            <a:endParaRPr lang="en-US"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a:t>
            </a:r>
            <a:r>
              <a:rPr lang="en-US" dirty="0"/>
              <a:t>Activity</a:t>
            </a:r>
          </a:p>
        </p:txBody>
      </p:sp>
    </p:spTree>
    <p:extLst>
      <p:ext uri="{BB962C8B-B14F-4D97-AF65-F5344CB8AC3E}">
        <p14:creationId xmlns:p14="http://schemas.microsoft.com/office/powerpoint/2010/main" val="19722583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48491" y="225815"/>
            <a:ext cx="8229600" cy="564205"/>
          </a:xfrm>
        </p:spPr>
        <p:txBody>
          <a:bodyPr anchor="t" anchorCtr="0"/>
          <a:lstStyle/>
          <a:p>
            <a:pPr algn="ctr"/>
            <a:r>
              <a:rPr lang="en-US" dirty="0" smtClean="0">
                <a:latin typeface="Century Gothic" charset="0"/>
              </a:rPr>
              <a:t>Predictable Recording Fees are a WIN for:</a:t>
            </a:r>
            <a:endParaRPr lang="en-US" dirty="0">
              <a:latin typeface="Century Gothic" charset="0"/>
            </a:endParaRPr>
          </a:p>
        </p:txBody>
      </p:sp>
      <p:pic>
        <p:nvPicPr>
          <p:cNvPr id="1027"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639337" y="940527"/>
            <a:ext cx="7813287" cy="3295168"/>
          </a:xfrm>
          <a:prstGeom prst="rect">
            <a:avLst/>
          </a:prstGeom>
          <a:noFill/>
          <a:ln w="9525">
            <a:noFill/>
            <a:miter lim="800000"/>
            <a:headEnd/>
            <a:tailEnd/>
          </a:ln>
        </p:spPr>
      </p:pic>
    </p:spTree>
    <p:extLst>
      <p:ext uri="{BB962C8B-B14F-4D97-AF65-F5344CB8AC3E}">
        <p14:creationId xmlns:p14="http://schemas.microsoft.com/office/powerpoint/2010/main" val="41452896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62D804E8-999E-486D-990B-42E0AB785C78}"/>
              </a:ext>
            </a:extLst>
          </p:cNvPr>
          <p:cNvSpPr>
            <a:spLocks noGrp="1"/>
          </p:cNvSpPr>
          <p:nvPr>
            <p:ph type="title"/>
          </p:nvPr>
        </p:nvSpPr>
        <p:spPr>
          <a:xfrm>
            <a:off x="457200" y="195729"/>
            <a:ext cx="8229600" cy="532852"/>
          </a:xfrm>
        </p:spPr>
        <p:txBody>
          <a:bodyPr/>
          <a:lstStyle/>
          <a:p>
            <a:r>
              <a:rPr lang="en-US" sz="3200" dirty="0"/>
              <a:t>Remote Online Notary (RON)</a:t>
            </a:r>
          </a:p>
        </p:txBody>
      </p:sp>
      <p:sp>
        <p:nvSpPr>
          <p:cNvPr id="9" name="Content Placeholder 2">
            <a:extLst>
              <a:ext uri="{FF2B5EF4-FFF2-40B4-BE49-F238E27FC236}">
                <a16:creationId xmlns="" xmlns:a16="http://schemas.microsoft.com/office/drawing/2014/main" id="{66DED4F4-2785-4E7A-955B-91648F6F25D5}"/>
              </a:ext>
            </a:extLst>
          </p:cNvPr>
          <p:cNvSpPr txBox="1">
            <a:spLocks/>
          </p:cNvSpPr>
          <p:nvPr/>
        </p:nvSpPr>
        <p:spPr bwMode="auto">
          <a:xfrm>
            <a:off x="457200" y="871368"/>
            <a:ext cx="4038600" cy="287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State laws in </a:t>
            </a:r>
            <a:r>
              <a:rPr lang="en-US" b="1" dirty="0">
                <a:solidFill>
                  <a:schemeClr val="tx1"/>
                </a:solidFill>
              </a:rPr>
              <a:t>Indiana</a:t>
            </a:r>
            <a:r>
              <a:rPr lang="en-US" dirty="0">
                <a:solidFill>
                  <a:schemeClr val="tx1"/>
                </a:solidFill>
              </a:rPr>
              <a:t>, </a:t>
            </a:r>
            <a:r>
              <a:rPr lang="en-US" b="1" dirty="0">
                <a:solidFill>
                  <a:schemeClr val="tx1"/>
                </a:solidFill>
              </a:rPr>
              <a:t>Virginia, Montana, Nevada and Texas </a:t>
            </a:r>
            <a:r>
              <a:rPr lang="en-US" dirty="0">
                <a:solidFill>
                  <a:schemeClr val="tx1"/>
                </a:solidFill>
              </a:rPr>
              <a:t>now allow for the use of RON in real estate transactions.</a:t>
            </a:r>
          </a:p>
          <a:p>
            <a:pPr marL="0" indent="0">
              <a:buNone/>
            </a:pPr>
            <a:endParaRPr lang="en-US" dirty="0">
              <a:solidFill>
                <a:schemeClr val="tx1"/>
              </a:solidFill>
            </a:endParaRPr>
          </a:p>
          <a:p>
            <a:r>
              <a:rPr lang="en-US" dirty="0">
                <a:solidFill>
                  <a:schemeClr val="tx1"/>
                </a:solidFill>
              </a:rPr>
              <a:t>During 2018, Secretaries of State in Nevada and Texas will release regulations for the use of </a:t>
            </a:r>
            <a:r>
              <a:rPr lang="en-US" dirty="0" smtClean="0">
                <a:solidFill>
                  <a:schemeClr val="tx1"/>
                </a:solidFill>
              </a:rPr>
              <a:t>RON.</a:t>
            </a:r>
          </a:p>
          <a:p>
            <a:r>
              <a:rPr lang="en-US" b="1" dirty="0" smtClean="0">
                <a:solidFill>
                  <a:schemeClr val="tx1"/>
                </a:solidFill>
              </a:rPr>
              <a:t>Resources</a:t>
            </a:r>
            <a:r>
              <a:rPr lang="en-US" b="1" dirty="0">
                <a:solidFill>
                  <a:schemeClr val="tx1"/>
                </a:solidFill>
              </a:rPr>
              <a:t>: </a:t>
            </a:r>
            <a:r>
              <a:rPr lang="en-US" b="1" dirty="0" smtClean="0">
                <a:solidFill>
                  <a:schemeClr val="tx1"/>
                </a:solidFill>
              </a:rPr>
              <a:t>alta.org/RON</a:t>
            </a:r>
            <a:endParaRPr lang="en-US" dirty="0"/>
          </a:p>
          <a:p>
            <a:endParaRPr lang="en-US" dirty="0"/>
          </a:p>
        </p:txBody>
      </p:sp>
      <p:sp>
        <p:nvSpPr>
          <p:cNvPr id="10" name="Content Placeholder 3">
            <a:extLst>
              <a:ext uri="{FF2B5EF4-FFF2-40B4-BE49-F238E27FC236}">
                <a16:creationId xmlns="" xmlns:a16="http://schemas.microsoft.com/office/drawing/2014/main" id="{F09C0B6B-9DF7-455B-A2F4-66F4D41E662F}"/>
              </a:ext>
            </a:extLst>
          </p:cNvPr>
          <p:cNvSpPr txBox="1">
            <a:spLocks/>
          </p:cNvSpPr>
          <p:nvPr/>
        </p:nvSpPr>
        <p:spPr>
          <a:xfrm>
            <a:off x="4711320" y="871368"/>
            <a:ext cx="4158007" cy="1336221"/>
          </a:xfrm>
          <a:prstGeom prst="rect">
            <a:avLst/>
          </a:prstGeom>
        </p:spPr>
        <p:txBody>
          <a:bodyPr/>
          <a:lst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1"/>
                </a:solidFill>
              </a:rPr>
              <a:t>MBA-ALTA Model Bill</a:t>
            </a:r>
          </a:p>
          <a:p>
            <a:pPr lvl="1"/>
            <a:r>
              <a:rPr lang="en-US" sz="1600" dirty="0">
                <a:solidFill>
                  <a:schemeClr val="tx1"/>
                </a:solidFill>
              </a:rPr>
              <a:t>Safe for Consumers</a:t>
            </a:r>
          </a:p>
          <a:p>
            <a:pPr lvl="1"/>
            <a:r>
              <a:rPr lang="en-US" sz="1600" dirty="0">
                <a:solidFill>
                  <a:schemeClr val="tx1"/>
                </a:solidFill>
              </a:rPr>
              <a:t>Insurable</a:t>
            </a:r>
          </a:p>
          <a:p>
            <a:pPr lvl="1"/>
            <a:r>
              <a:rPr lang="en-US" sz="1600" dirty="0">
                <a:solidFill>
                  <a:schemeClr val="tx1"/>
                </a:solidFill>
              </a:rPr>
              <a:t>Technology Neutral</a:t>
            </a:r>
          </a:p>
          <a:p>
            <a:pPr marL="457200" lvl="1" indent="0">
              <a:buNone/>
            </a:pPr>
            <a:r>
              <a:rPr lang="en-US" b="1" dirty="0" smtClean="0">
                <a:solidFill>
                  <a:schemeClr val="tx1"/>
                </a:solidFill>
              </a:rPr>
              <a:t> </a:t>
            </a:r>
            <a:endParaRPr lang="en-US" b="1" dirty="0">
              <a:solidFill>
                <a:schemeClr val="tx1"/>
              </a:solidFill>
            </a:endParaRPr>
          </a:p>
          <a:p>
            <a:pPr marL="457200" lvl="1" indent="0">
              <a:buNone/>
            </a:pPr>
            <a:endParaRPr lang="en-US" dirty="0"/>
          </a:p>
          <a:p>
            <a:pPr lvl="1">
              <a:buFont typeface="Arial" charset="0"/>
              <a:buNone/>
            </a:pPr>
            <a:endParaRPr lang="en-US" dirty="0"/>
          </a:p>
          <a:p>
            <a:endParaRPr lang="en-US" dirty="0"/>
          </a:p>
        </p:txBody>
      </p:sp>
      <p:cxnSp>
        <p:nvCxnSpPr>
          <p:cNvPr id="3" name="Straight Connector 2">
            <a:extLst>
              <a:ext uri="{FF2B5EF4-FFF2-40B4-BE49-F238E27FC236}">
                <a16:creationId xmlns="" xmlns:a16="http://schemas.microsoft.com/office/drawing/2014/main" id="{530205B0-34B9-40EF-9117-786550BBB60F}"/>
              </a:ext>
            </a:extLst>
          </p:cNvPr>
          <p:cNvCxnSpPr/>
          <p:nvPr/>
        </p:nvCxnSpPr>
        <p:spPr>
          <a:xfrm>
            <a:off x="4572000" y="1264274"/>
            <a:ext cx="0" cy="287450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Content Placeholder 3"/>
          <p:cNvSpPr>
            <a:spLocks noGrp="1"/>
          </p:cNvSpPr>
          <p:nvPr>
            <p:ph sz="half" idx="4294967295"/>
          </p:nvPr>
        </p:nvSpPr>
        <p:spPr>
          <a:xfrm>
            <a:off x="4711321" y="2378927"/>
            <a:ext cx="4158007" cy="2500313"/>
          </a:xfrm>
          <a:prstGeom prst="rect">
            <a:avLst/>
          </a:prstGeom>
        </p:spPr>
        <p:txBody>
          <a:bodyPr/>
          <a:lstStyle/>
          <a:p>
            <a:r>
              <a:rPr lang="en-US" b="1" dirty="0" smtClean="0">
                <a:solidFill>
                  <a:schemeClr val="tx1"/>
                </a:solidFill>
              </a:rPr>
              <a:t>Successful Legislation</a:t>
            </a:r>
          </a:p>
          <a:p>
            <a:pPr lvl="1"/>
            <a:r>
              <a:rPr lang="en-US" sz="1600" dirty="0" smtClean="0">
                <a:solidFill>
                  <a:schemeClr val="tx1"/>
                </a:solidFill>
              </a:rPr>
              <a:t>Disclosure on face of document</a:t>
            </a:r>
          </a:p>
          <a:p>
            <a:pPr lvl="1"/>
            <a:r>
              <a:rPr lang="en-US" sz="1600" dirty="0" smtClean="0">
                <a:solidFill>
                  <a:schemeClr val="tx1"/>
                </a:solidFill>
              </a:rPr>
              <a:t>Strong Authentication Standards</a:t>
            </a:r>
          </a:p>
          <a:p>
            <a:pPr lvl="1"/>
            <a:r>
              <a:rPr lang="en-US" sz="1600" dirty="0" smtClean="0">
                <a:solidFill>
                  <a:schemeClr val="tx1"/>
                </a:solidFill>
              </a:rPr>
              <a:t>Record </a:t>
            </a:r>
            <a:r>
              <a:rPr lang="en-US" sz="1600" dirty="0">
                <a:solidFill>
                  <a:schemeClr val="tx1"/>
                </a:solidFill>
              </a:rPr>
              <a:t>R</a:t>
            </a:r>
            <a:r>
              <a:rPr lang="en-US" sz="1600" dirty="0" smtClean="0">
                <a:solidFill>
                  <a:schemeClr val="tx1"/>
                </a:solidFill>
              </a:rPr>
              <a:t>etention</a:t>
            </a:r>
          </a:p>
          <a:p>
            <a:pPr lvl="1"/>
            <a:r>
              <a:rPr lang="en-US" sz="1600" dirty="0" smtClean="0">
                <a:solidFill>
                  <a:schemeClr val="tx1"/>
                </a:solidFill>
              </a:rPr>
              <a:t>Appropriate Rules and Regulations to come</a:t>
            </a:r>
          </a:p>
          <a:p>
            <a:pPr lvl="1"/>
            <a:r>
              <a:rPr lang="en-US" sz="1600" dirty="0" smtClean="0">
                <a:solidFill>
                  <a:schemeClr val="tx1"/>
                </a:solidFill>
              </a:rPr>
              <a:t>Title Agents will need Software from vendors</a:t>
            </a:r>
          </a:p>
          <a:p>
            <a:pPr lvl="1"/>
            <a:endParaRPr lang="en-US" sz="1600" dirty="0" smtClean="0">
              <a:solidFill>
                <a:schemeClr val="tx1"/>
              </a:solidFill>
            </a:endParaRPr>
          </a:p>
          <a:p>
            <a:pPr lvl="1">
              <a:buNone/>
            </a:pPr>
            <a:endParaRPr lang="en-US" sz="1600" dirty="0" smtClean="0"/>
          </a:p>
          <a:p>
            <a:endParaRPr lang="en-US" sz="1600" dirty="0"/>
          </a:p>
        </p:txBody>
      </p:sp>
    </p:spTree>
    <p:extLst>
      <p:ext uri="{BB962C8B-B14F-4D97-AF65-F5344CB8AC3E}">
        <p14:creationId xmlns:p14="http://schemas.microsoft.com/office/powerpoint/2010/main" val="14371246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271604" y="295487"/>
            <a:ext cx="8415196" cy="564205"/>
          </a:xfrm>
        </p:spPr>
        <p:txBody>
          <a:bodyPr anchor="t" anchorCtr="0"/>
          <a:lstStyle/>
          <a:p>
            <a:r>
              <a:rPr lang="en-US" sz="3200" dirty="0">
                <a:latin typeface="Century Gothic" charset="0"/>
              </a:rPr>
              <a:t>Iowa Land Title Association All-Stars</a:t>
            </a:r>
          </a:p>
        </p:txBody>
      </p:sp>
      <p:sp>
        <p:nvSpPr>
          <p:cNvPr id="11266" name="Content Placeholder 2"/>
          <p:cNvSpPr>
            <a:spLocks noGrp="1"/>
          </p:cNvSpPr>
          <p:nvPr>
            <p:ph idx="1"/>
          </p:nvPr>
        </p:nvSpPr>
        <p:spPr>
          <a:xfrm>
            <a:off x="1690619" y="1307441"/>
            <a:ext cx="5894546" cy="2559164"/>
          </a:xfrm>
        </p:spPr>
        <p:txBody>
          <a:bodyPr numCol="2"/>
          <a:lstStyle/>
          <a:p>
            <a:r>
              <a:rPr lang="en-US" sz="2400" dirty="0">
                <a:solidFill>
                  <a:schemeClr val="tx1"/>
                </a:solidFill>
              </a:rPr>
              <a:t>Tara B. Lawrence</a:t>
            </a:r>
          </a:p>
          <a:p>
            <a:r>
              <a:rPr lang="en-US" sz="2400" dirty="0">
                <a:solidFill>
                  <a:schemeClr val="tx1"/>
                </a:solidFill>
              </a:rPr>
              <a:t>Michael Moss</a:t>
            </a:r>
          </a:p>
          <a:p>
            <a:r>
              <a:rPr lang="en-US" sz="2400" dirty="0">
                <a:solidFill>
                  <a:schemeClr val="tx1"/>
                </a:solidFill>
              </a:rPr>
              <a:t>Cisco Gonzalez</a:t>
            </a:r>
          </a:p>
          <a:p>
            <a:r>
              <a:rPr lang="en-US" sz="2400" dirty="0">
                <a:solidFill>
                  <a:schemeClr val="tx1"/>
                </a:solidFill>
              </a:rPr>
              <a:t>Devon Irby</a:t>
            </a:r>
          </a:p>
          <a:p>
            <a:r>
              <a:rPr lang="en-US" sz="2400" dirty="0">
                <a:solidFill>
                  <a:schemeClr val="tx1"/>
                </a:solidFill>
              </a:rPr>
              <a:t>Matt </a:t>
            </a:r>
            <a:r>
              <a:rPr lang="en-US" sz="2400" dirty="0" err="1">
                <a:solidFill>
                  <a:schemeClr val="tx1"/>
                </a:solidFill>
              </a:rPr>
              <a:t>Veldey</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nchor="t" anchorCtr="0"/>
          <a:lstStyle/>
          <a:p>
            <a:r>
              <a:rPr lang="en-US" sz="3200">
                <a:latin typeface="Century Gothic" charset="0"/>
              </a:rPr>
              <a:t>2018 ALTA Meetings</a:t>
            </a:r>
          </a:p>
        </p:txBody>
      </p:sp>
      <p:sp>
        <p:nvSpPr>
          <p:cNvPr id="4" name="Content Placeholder 3"/>
          <p:cNvSpPr>
            <a:spLocks noGrp="1"/>
          </p:cNvSpPr>
          <p:nvPr>
            <p:ph idx="1"/>
          </p:nvPr>
        </p:nvSpPr>
        <p:spPr/>
        <p:txBody>
          <a:bodyPr numCol="2"/>
          <a:lstStyle/>
          <a:p>
            <a:pPr>
              <a:buNone/>
            </a:pPr>
            <a:endParaRPr lang="en-US" b="1" dirty="0">
              <a:solidFill>
                <a:schemeClr val="tx1"/>
              </a:solidFill>
            </a:endParaRPr>
          </a:p>
          <a:p>
            <a:pPr>
              <a:buNone/>
            </a:pPr>
            <a:r>
              <a:rPr lang="en-US" b="1" dirty="0">
                <a:solidFill>
                  <a:schemeClr val="tx1"/>
                </a:solidFill>
              </a:rPr>
              <a:t>Homebuyer Outreach Program Leader Trainings</a:t>
            </a:r>
          </a:p>
          <a:p>
            <a:pPr lvl="1"/>
            <a:r>
              <a:rPr lang="en-US" dirty="0">
                <a:solidFill>
                  <a:schemeClr val="tx1"/>
                </a:solidFill>
              </a:rPr>
              <a:t>Minneapolis: June 18</a:t>
            </a:r>
          </a:p>
          <a:p>
            <a:pPr lvl="1"/>
            <a:endParaRPr lang="en-US" dirty="0">
              <a:solidFill>
                <a:schemeClr val="tx1"/>
              </a:solidFill>
            </a:endParaRPr>
          </a:p>
          <a:p>
            <a:pPr>
              <a:buNone/>
            </a:pPr>
            <a:r>
              <a:rPr lang="en-US" b="1" dirty="0" smtClean="0">
                <a:solidFill>
                  <a:schemeClr val="tx1"/>
                </a:solidFill>
              </a:rPr>
              <a:t>ALTA </a:t>
            </a:r>
            <a:r>
              <a:rPr lang="en-US" b="1" dirty="0">
                <a:solidFill>
                  <a:schemeClr val="tx1"/>
                </a:solidFill>
              </a:rPr>
              <a:t>Innovation Boot Camps </a:t>
            </a:r>
          </a:p>
          <a:p>
            <a:pPr lvl="1"/>
            <a:r>
              <a:rPr lang="en-US" dirty="0">
                <a:solidFill>
                  <a:schemeClr val="tx1"/>
                </a:solidFill>
              </a:rPr>
              <a:t>Minneapolis: June 19 - 20</a:t>
            </a:r>
          </a:p>
          <a:p>
            <a:pPr>
              <a:buNone/>
            </a:pPr>
            <a:endParaRPr lang="en-US" b="1" dirty="0">
              <a:solidFill>
                <a:schemeClr val="tx1"/>
              </a:solidFill>
            </a:endParaRPr>
          </a:p>
          <a:p>
            <a:pPr>
              <a:buNone/>
            </a:pPr>
            <a:endParaRPr lang="en-US" b="1" dirty="0">
              <a:solidFill>
                <a:schemeClr val="tx1"/>
              </a:solidFill>
            </a:endParaRPr>
          </a:p>
          <a:p>
            <a:pPr>
              <a:buNone/>
            </a:pPr>
            <a:r>
              <a:rPr lang="en-US" b="1" dirty="0" smtClean="0">
                <a:solidFill>
                  <a:schemeClr val="tx1"/>
                </a:solidFill>
              </a:rPr>
              <a:t>  ALTA </a:t>
            </a:r>
            <a:r>
              <a:rPr lang="en-US" b="1" dirty="0">
                <a:solidFill>
                  <a:schemeClr val="tx1"/>
                </a:solidFill>
              </a:rPr>
              <a:t>Advocacy Summit</a:t>
            </a:r>
          </a:p>
          <a:p>
            <a:pPr lvl="1"/>
            <a:r>
              <a:rPr lang="en-US" dirty="0">
                <a:solidFill>
                  <a:schemeClr val="tx1"/>
                </a:solidFill>
              </a:rPr>
              <a:t>May 21 – 23 | The Watergate Hotel | Washington, DC</a:t>
            </a:r>
          </a:p>
          <a:p>
            <a:pPr lvl="1"/>
            <a:endParaRPr lang="en-US" dirty="0">
              <a:solidFill>
                <a:schemeClr val="tx1"/>
              </a:solidFill>
            </a:endParaRPr>
          </a:p>
          <a:p>
            <a:pPr>
              <a:buNone/>
            </a:pPr>
            <a:r>
              <a:rPr lang="en-US" b="1" dirty="0" smtClean="0">
                <a:solidFill>
                  <a:schemeClr val="tx1"/>
                </a:solidFill>
              </a:rPr>
              <a:t>  ALTA </a:t>
            </a:r>
            <a:r>
              <a:rPr lang="en-US" b="1" dirty="0">
                <a:solidFill>
                  <a:schemeClr val="tx1"/>
                </a:solidFill>
              </a:rPr>
              <a:t>ONE</a:t>
            </a:r>
          </a:p>
          <a:p>
            <a:pPr lvl="1"/>
            <a:r>
              <a:rPr lang="en-US" dirty="0">
                <a:solidFill>
                  <a:schemeClr val="tx1"/>
                </a:solidFill>
              </a:rPr>
              <a:t>October 9 - 12 | JW Marriott at LA Live | Los Angeles, CA</a:t>
            </a:r>
          </a:p>
          <a:p>
            <a:pPr>
              <a:buNone/>
            </a:pPr>
            <a:endParaRPr lang="en-US" dirty="0">
              <a:solidFill>
                <a:schemeClr val="tx1"/>
              </a:solidFill>
            </a:endParaRPr>
          </a:p>
        </p:txBody>
      </p:sp>
      <p:sp>
        <p:nvSpPr>
          <p:cNvPr id="5" name="TextBox 4">
            <a:extLst>
              <a:ext uri="{FF2B5EF4-FFF2-40B4-BE49-F238E27FC236}">
                <a16:creationId xmlns="" xmlns:a16="http://schemas.microsoft.com/office/drawing/2014/main" id="{D57D8345-133F-4FA0-9A6A-A29CE108874B}"/>
              </a:ext>
            </a:extLst>
          </p:cNvPr>
          <p:cNvSpPr txBox="1"/>
          <p:nvPr/>
        </p:nvSpPr>
        <p:spPr>
          <a:xfrm>
            <a:off x="0" y="4356317"/>
            <a:ext cx="9144000" cy="369332"/>
          </a:xfrm>
          <a:prstGeom prst="rect">
            <a:avLst/>
          </a:prstGeom>
          <a:noFill/>
        </p:spPr>
        <p:txBody>
          <a:bodyPr wrap="square" rtlCol="0">
            <a:spAutoFit/>
          </a:bodyPr>
          <a:lstStyle/>
          <a:p>
            <a:pPr algn="ctr"/>
            <a:r>
              <a:rPr lang="en-US" b="1">
                <a:solidFill>
                  <a:schemeClr val="tx2"/>
                </a:solidFill>
              </a:rPr>
              <a:t>www.alta.org/events</a:t>
            </a:r>
          </a:p>
        </p:txBody>
      </p:sp>
    </p:spTree>
    <p:extLst>
      <p:ext uri="{BB962C8B-B14F-4D97-AF65-F5344CB8AC3E}">
        <p14:creationId xmlns:p14="http://schemas.microsoft.com/office/powerpoint/2010/main" val="1831955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87"/>
            <a:ext cx="8229600" cy="492533"/>
          </a:xfrm>
        </p:spPr>
        <p:txBody>
          <a:bodyPr/>
          <a:lstStyle/>
          <a:p>
            <a:r>
              <a:rPr lang="en-US" dirty="0" smtClean="0"/>
              <a:t>Monday Morning Checklist</a:t>
            </a:r>
            <a:endParaRPr lang="en-US" dirty="0"/>
          </a:p>
        </p:txBody>
      </p:sp>
      <p:sp>
        <p:nvSpPr>
          <p:cNvPr id="3" name="Content Placeholder 2"/>
          <p:cNvSpPr>
            <a:spLocks noGrp="1"/>
          </p:cNvSpPr>
          <p:nvPr>
            <p:ph idx="1"/>
          </p:nvPr>
        </p:nvSpPr>
        <p:spPr>
          <a:xfrm>
            <a:off x="825190" y="1200150"/>
            <a:ext cx="7084742" cy="2955925"/>
          </a:xfrm>
        </p:spPr>
        <p:txBody>
          <a:bodyPr/>
          <a:lstStyle/>
          <a:p>
            <a:pPr marL="457200" indent="-457200">
              <a:buFont typeface="+mj-lt"/>
              <a:buAutoNum type="arabicPeriod"/>
            </a:pPr>
            <a:r>
              <a:rPr lang="en-US" dirty="0" smtClean="0">
                <a:solidFill>
                  <a:srgbClr val="000000"/>
                </a:solidFill>
              </a:rPr>
              <a:t>Our Values</a:t>
            </a:r>
          </a:p>
          <a:p>
            <a:pPr marL="457200" indent="-457200">
              <a:buFont typeface="+mj-lt"/>
              <a:buAutoNum type="arabicPeriod"/>
            </a:pPr>
            <a:r>
              <a:rPr lang="en-US" dirty="0" smtClean="0">
                <a:solidFill>
                  <a:srgbClr val="000000"/>
                </a:solidFill>
              </a:rPr>
              <a:t>Forum for Innovation</a:t>
            </a:r>
          </a:p>
          <a:p>
            <a:pPr marL="457200" indent="-457200">
              <a:buFont typeface="+mj-lt"/>
              <a:buAutoNum type="arabicPeriod"/>
            </a:pPr>
            <a:r>
              <a:rPr lang="en-US" dirty="0" smtClean="0">
                <a:solidFill>
                  <a:srgbClr val="000000"/>
                </a:solidFill>
              </a:rPr>
              <a:t>Information Security (including wire transfer fraud)</a:t>
            </a:r>
          </a:p>
          <a:p>
            <a:pPr marL="457200" indent="-457200">
              <a:buFont typeface="+mj-lt"/>
              <a:buAutoNum type="arabicPeriod"/>
            </a:pPr>
            <a:r>
              <a:rPr lang="en-US" dirty="0" smtClean="0">
                <a:solidFill>
                  <a:srgbClr val="000000"/>
                </a:solidFill>
              </a:rPr>
              <a:t>Customer Experience (consumer-focused </a:t>
            </a:r>
            <a:r>
              <a:rPr lang="en-US" dirty="0">
                <a:solidFill>
                  <a:srgbClr val="000000"/>
                </a:solidFill>
              </a:rPr>
              <a:t>c</a:t>
            </a:r>
            <a:r>
              <a:rPr lang="en-US" dirty="0" smtClean="0">
                <a:solidFill>
                  <a:srgbClr val="000000"/>
                </a:solidFill>
              </a:rPr>
              <a:t>ustomer </a:t>
            </a:r>
            <a:r>
              <a:rPr lang="en-US" dirty="0">
                <a:solidFill>
                  <a:srgbClr val="000000"/>
                </a:solidFill>
              </a:rPr>
              <a:t>e</a:t>
            </a:r>
            <a:r>
              <a:rPr lang="en-US" dirty="0" smtClean="0">
                <a:solidFill>
                  <a:srgbClr val="000000"/>
                </a:solidFill>
              </a:rPr>
              <a:t>xperience)</a:t>
            </a:r>
          </a:p>
          <a:p>
            <a:pPr marL="457200" indent="-457200">
              <a:buFont typeface="+mj-lt"/>
              <a:buAutoNum type="arabicPeriod"/>
            </a:pPr>
            <a:r>
              <a:rPr lang="en-US" dirty="0" smtClean="0">
                <a:solidFill>
                  <a:srgbClr val="000000"/>
                </a:solidFill>
              </a:rPr>
              <a:t>Talent Focus &amp; Business Basics</a:t>
            </a:r>
          </a:p>
          <a:p>
            <a:pPr marL="457200" indent="-457200">
              <a:buFont typeface="+mj-lt"/>
              <a:buAutoNum type="arabicPeriod"/>
            </a:pPr>
            <a:r>
              <a:rPr lang="en-US" dirty="0" smtClean="0">
                <a:solidFill>
                  <a:srgbClr val="000000"/>
                </a:solidFill>
              </a:rPr>
              <a:t>Best Practices</a:t>
            </a:r>
            <a:endParaRPr lang="en-US" dirty="0">
              <a:solidFill>
                <a:srgbClr val="000000"/>
              </a:solidFill>
            </a:endParaRPr>
          </a:p>
        </p:txBody>
      </p:sp>
    </p:spTree>
    <p:extLst>
      <p:ext uri="{BB962C8B-B14F-4D97-AF65-F5344CB8AC3E}">
        <p14:creationId xmlns:p14="http://schemas.microsoft.com/office/powerpoint/2010/main" val="8821933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58" y="2024480"/>
            <a:ext cx="8713830" cy="1021556"/>
          </a:xfrm>
        </p:spPr>
        <p:txBody>
          <a:bodyPr rtlCol="0" anchor="ctr">
            <a:normAutofit/>
          </a:bodyPr>
          <a:lstStyle/>
          <a:p>
            <a:pPr fontAlgn="auto">
              <a:spcAft>
                <a:spcPts val="0"/>
              </a:spcAft>
              <a:defRPr/>
            </a:pPr>
            <a:r>
              <a:rPr lang="en-US" sz="6000" dirty="0" smtClean="0">
                <a:solidFill>
                  <a:schemeClr val="tx1">
                    <a:lumMod val="75000"/>
                    <a:lumOff val="25000"/>
                  </a:schemeClr>
                </a:solidFill>
                <a:ea typeface="+mj-ea"/>
                <a:cs typeface="+mj-cs"/>
              </a:rPr>
              <a:t>Thank you</a:t>
            </a:r>
            <a:endParaRPr lang="en-US" sz="6000" dirty="0">
              <a:solidFill>
                <a:schemeClr val="tx1">
                  <a:lumMod val="75000"/>
                  <a:lumOff val="25000"/>
                </a:schemeClr>
              </a:solidFill>
              <a:ea typeface="+mj-ea"/>
              <a:cs typeface="+mj-cs"/>
            </a:endParaRPr>
          </a:p>
        </p:txBody>
      </p:sp>
    </p:spTree>
    <p:extLst>
      <p:ext uri="{BB962C8B-B14F-4D97-AF65-F5344CB8AC3E}">
        <p14:creationId xmlns:p14="http://schemas.microsoft.com/office/powerpoint/2010/main" val="3947631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80492"/>
            <a:ext cx="8715375" cy="684946"/>
          </a:xfrm>
        </p:spPr>
        <p:txBody>
          <a:bodyPr rtlCol="0">
            <a:normAutofit/>
          </a:bodyPr>
          <a:lstStyle/>
          <a:p>
            <a:pPr fontAlgn="auto">
              <a:spcAft>
                <a:spcPts val="0"/>
              </a:spcAft>
              <a:defRPr/>
            </a:pPr>
            <a:r>
              <a:rPr lang="en-US" sz="3200" dirty="0" smtClean="0">
                <a:ea typeface="+mj-ea"/>
                <a:cs typeface="+mj-cs"/>
              </a:rPr>
              <a:t>1. Our </a:t>
            </a:r>
            <a:r>
              <a:rPr lang="en-US" sz="3200" dirty="0">
                <a:ea typeface="+mj-ea"/>
                <a:cs typeface="+mj-cs"/>
              </a:rPr>
              <a:t>Values</a:t>
            </a:r>
          </a:p>
        </p:txBody>
      </p:sp>
    </p:spTree>
    <p:extLst>
      <p:ext uri="{BB962C8B-B14F-4D97-AF65-F5344CB8AC3E}">
        <p14:creationId xmlns:p14="http://schemas.microsoft.com/office/powerpoint/2010/main" val="159084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645C714-F917-41C5-B83F-1E59D992A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0727"/>
            <a:ext cx="9144000" cy="3032760"/>
          </a:xfrm>
          <a:prstGeom prst="rect">
            <a:avLst/>
          </a:prstGeom>
        </p:spPr>
      </p:pic>
    </p:spTree>
    <p:extLst>
      <p:ext uri="{BB962C8B-B14F-4D97-AF65-F5344CB8AC3E}">
        <p14:creationId xmlns:p14="http://schemas.microsoft.com/office/powerpoint/2010/main" val="425562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high confidence">
            <a:extLst>
              <a:ext uri="{FF2B5EF4-FFF2-40B4-BE49-F238E27FC236}">
                <a16:creationId xmlns="" xmlns:a16="http://schemas.microsoft.com/office/drawing/2014/main" id="{A582798C-F96D-45DC-9B67-204446D45FE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099968" cy="5145088"/>
          </a:xfrm>
          <a:prstGeom prst="rect">
            <a:avLst/>
          </a:prstGeom>
        </p:spPr>
      </p:pic>
      <p:sp>
        <p:nvSpPr>
          <p:cNvPr id="2" name="Title 1">
            <a:extLst>
              <a:ext uri="{FF2B5EF4-FFF2-40B4-BE49-F238E27FC236}">
                <a16:creationId xmlns="" xmlns:a16="http://schemas.microsoft.com/office/drawing/2014/main" id="{A57B5B0E-E740-42D3-A2B3-E2512A0F5AA7}"/>
              </a:ext>
            </a:extLst>
          </p:cNvPr>
          <p:cNvSpPr>
            <a:spLocks noGrp="1"/>
          </p:cNvSpPr>
          <p:nvPr>
            <p:ph type="title"/>
          </p:nvPr>
        </p:nvSpPr>
        <p:spPr>
          <a:xfrm>
            <a:off x="4545013" y="333375"/>
            <a:ext cx="4553285" cy="857250"/>
          </a:xfrm>
        </p:spPr>
        <p:txBody>
          <a:bodyPr/>
          <a:lstStyle/>
          <a:p>
            <a:r>
              <a:rPr lang="en-US" dirty="0">
                <a:solidFill>
                  <a:srgbClr val="333333"/>
                </a:solidFill>
              </a:rPr>
              <a:t>Tips for Leaders</a:t>
            </a:r>
          </a:p>
        </p:txBody>
      </p:sp>
    </p:spTree>
    <p:extLst>
      <p:ext uri="{BB962C8B-B14F-4D97-AF65-F5344CB8AC3E}">
        <p14:creationId xmlns:p14="http://schemas.microsoft.com/office/powerpoint/2010/main" val="579238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1554</Words>
  <Application>Microsoft Office PowerPoint</Application>
  <PresentationFormat>On-screen Show (16:9)</PresentationFormat>
  <Paragraphs>333</Paragraphs>
  <Slides>69</Slides>
  <Notes>69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8" baseType="lpstr">
      <vt:lpstr>ＭＳ Ｐゴシック</vt:lpstr>
      <vt:lpstr>Arial</vt:lpstr>
      <vt:lpstr>Bernard MT Condensed</vt:lpstr>
      <vt:lpstr>Calibri</vt:lpstr>
      <vt:lpstr>Century Gothic</vt:lpstr>
      <vt:lpstr>Rage Italic</vt:lpstr>
      <vt:lpstr>ALTA_PPT_Template_v3</vt:lpstr>
      <vt:lpstr>3_ALTA_PPT_Template_v3</vt:lpstr>
      <vt:lpstr>Acrobat Document</vt:lpstr>
      <vt:lpstr>PowerPoint Presentation</vt:lpstr>
      <vt:lpstr>PowerPoint Presentation</vt:lpstr>
      <vt:lpstr>Our Company Founder</vt:lpstr>
      <vt:lpstr>PowerPoint Presentation</vt:lpstr>
      <vt:lpstr>PowerPoint Presentation</vt:lpstr>
      <vt:lpstr>PowerPoint Presentation</vt:lpstr>
      <vt:lpstr>1. Our Values</vt:lpstr>
      <vt:lpstr>PowerPoint Presentation</vt:lpstr>
      <vt:lpstr>Tips for Leaders</vt:lpstr>
      <vt:lpstr>PowerPoint Presentation</vt:lpstr>
      <vt:lpstr>2. Forum for innovation</vt:lpstr>
      <vt:lpstr>PowerPoint Presentation</vt:lpstr>
      <vt:lpstr>PowerPoint Presentation</vt:lpstr>
      <vt:lpstr>3. Information Security</vt:lpstr>
      <vt:lpstr>PowerPoint Presentation</vt:lpstr>
      <vt:lpstr>PowerPoint Presentation</vt:lpstr>
      <vt:lpstr>PowerPoint Presentation</vt:lpstr>
      <vt:lpstr>How can I protect my business?</vt:lpstr>
      <vt:lpstr>WHAT IS PHISHING/ WIRE FRAUD?</vt:lpstr>
      <vt:lpstr>WHY YOU SHOULD CARE?</vt:lpstr>
      <vt:lpstr>Recent Examples:</vt:lpstr>
      <vt:lpstr>Recent Examples:</vt:lpstr>
      <vt:lpstr>Data Security Laws &amp; Regulation</vt:lpstr>
      <vt:lpstr>Tips To Help Prevent Wire Fraud </vt:lpstr>
      <vt:lpstr>Tips To Help Prevent Wire Fraud </vt:lpstr>
      <vt:lpstr>Procedures Following Discovery of Wire Theft</vt:lpstr>
      <vt:lpstr>Congressional Testimony</vt:lpstr>
      <vt:lpstr>Dan Mennenoh, ALTA Past President</vt:lpstr>
      <vt:lpstr>4. Customer experience    (consumer focused)</vt:lpstr>
      <vt:lpstr>PowerPoint Presentation</vt:lpstr>
      <vt:lpstr>The Closing Table</vt:lpstr>
      <vt:lpstr>PowerPoint Presentation</vt:lpstr>
      <vt:lpstr>PowerPoint Presentation</vt:lpstr>
      <vt:lpstr>PowerPoint Presentation</vt:lpstr>
      <vt:lpstr>Homebuyer Guide Resources More than 60 useful tools!</vt:lpstr>
      <vt:lpstr>What’s</vt:lpstr>
      <vt:lpstr>PowerPoint Presentation</vt:lpstr>
      <vt:lpstr>PowerPoint Presentation</vt:lpstr>
      <vt:lpstr>PowerPoint Presentation</vt:lpstr>
      <vt:lpstr>PowerPoint Presentation</vt:lpstr>
      <vt:lpstr>PowerPoint Presentation</vt:lpstr>
      <vt:lpstr>PowerPoint Presentation</vt:lpstr>
      <vt:lpstr>5. Talent Focus &amp; Business Basics</vt:lpstr>
      <vt:lpstr>PowerPoint Presentation</vt:lpstr>
      <vt:lpstr>What Happens Now? In case you were wondering what a Millennial looks like…</vt:lpstr>
      <vt:lpstr>Assess Your True Need</vt:lpstr>
      <vt:lpstr>Build Your Job Profile</vt:lpstr>
      <vt:lpstr>Managers account for as much as 70%  of variance in Employee Engagement</vt:lpstr>
      <vt:lpstr>Cast, Conduct and Choose</vt:lpstr>
      <vt:lpstr>6. Best Practices &amp; ALTA Registry</vt:lpstr>
      <vt:lpstr>PowerPoint Presentation</vt:lpstr>
      <vt:lpstr>PowerPoint Presentation</vt:lpstr>
      <vt:lpstr>Resources</vt:lpstr>
      <vt:lpstr>PowerPoint Presentation</vt:lpstr>
      <vt:lpstr>ALTA Registry</vt:lpstr>
      <vt:lpstr>ALTA Registry</vt:lpstr>
      <vt:lpstr>PowerPoint Presentation</vt:lpstr>
      <vt:lpstr>Update from Washington, D.c.</vt:lpstr>
      <vt:lpstr>Sweeping Tax Reform </vt:lpstr>
      <vt:lpstr>Tax Reform Changes</vt:lpstr>
      <vt:lpstr>CFPB</vt:lpstr>
      <vt:lpstr>GSE Reform</vt:lpstr>
      <vt:lpstr>State Activity</vt:lpstr>
      <vt:lpstr>Predictable Recording Fees are a WIN for:</vt:lpstr>
      <vt:lpstr>Remote Online Notary (RON)</vt:lpstr>
      <vt:lpstr>Iowa Land Title Association All-Stars</vt:lpstr>
      <vt:lpstr>2018 ALTA Meetings</vt:lpstr>
      <vt:lpstr>Monday Morning Checklist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Carolina Perez</dc:creator>
  <cp:lastModifiedBy>Donna McPherson</cp:lastModifiedBy>
  <cp:revision>65</cp:revision>
  <cp:lastPrinted>2018-04-30T16:02:27Z</cp:lastPrinted>
  <dcterms:modified xsi:type="dcterms:W3CDTF">2018-04-30T17:36:03Z</dcterms:modified>
  <cp:contentStatus/>
</cp:coreProperties>
</file>