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handoutMasterIdLst>
    <p:handoutMasterId r:id="rId34"/>
  </p:handoutMasterIdLst>
  <p:sldIdLst>
    <p:sldId id="256" r:id="rId2"/>
    <p:sldId id="262" r:id="rId3"/>
    <p:sldId id="306" r:id="rId4"/>
    <p:sldId id="307" r:id="rId5"/>
    <p:sldId id="304" r:id="rId6"/>
    <p:sldId id="313" r:id="rId7"/>
    <p:sldId id="260" r:id="rId8"/>
    <p:sldId id="314" r:id="rId9"/>
    <p:sldId id="315" r:id="rId10"/>
    <p:sldId id="312" r:id="rId11"/>
    <p:sldId id="308" r:id="rId12"/>
    <p:sldId id="309" r:id="rId13"/>
    <p:sldId id="311" r:id="rId14"/>
    <p:sldId id="316" r:id="rId15"/>
    <p:sldId id="325" r:id="rId16"/>
    <p:sldId id="321" r:id="rId17"/>
    <p:sldId id="320" r:id="rId18"/>
    <p:sldId id="326" r:id="rId19"/>
    <p:sldId id="327" r:id="rId20"/>
    <p:sldId id="295" r:id="rId21"/>
    <p:sldId id="303" r:id="rId22"/>
    <p:sldId id="318" r:id="rId23"/>
    <p:sldId id="319" r:id="rId24"/>
    <p:sldId id="301" r:id="rId25"/>
    <p:sldId id="317" r:id="rId26"/>
    <p:sldId id="275" r:id="rId27"/>
    <p:sldId id="280" r:id="rId28"/>
    <p:sldId id="281" r:id="rId29"/>
    <p:sldId id="323" r:id="rId30"/>
    <p:sldId id="322" r:id="rId31"/>
    <p:sldId id="324" r:id="rId3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67" autoAdjust="0"/>
  </p:normalViewPr>
  <p:slideViewPr>
    <p:cSldViewPr>
      <p:cViewPr>
        <p:scale>
          <a:sx n="90" d="100"/>
          <a:sy n="90" d="100"/>
        </p:scale>
        <p:origin x="-1157" y="-101"/>
      </p:cViewPr>
      <p:guideLst>
        <p:guide orient="horz" pos="1620"/>
        <p:guide pos="2880"/>
      </p:guideLst>
    </p:cSldViewPr>
  </p:slideViewPr>
  <p:notesTextViewPr>
    <p:cViewPr>
      <p:scale>
        <a:sx n="1" d="1"/>
        <a:sy n="1" d="1"/>
      </p:scale>
      <p:origin x="0" y="0"/>
    </p:cViewPr>
  </p:notesTextViewPr>
  <p:sorterViewPr>
    <p:cViewPr>
      <p:scale>
        <a:sx n="110" d="100"/>
        <a:sy n="110" d="100"/>
      </p:scale>
      <p:origin x="0" y="11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76E86-CD2D-4924-83AF-9EE73878A3F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283D7911-B21C-4548-BECF-406AF7E12BBC}">
      <dgm:prSet phldrT="[Text]" custT="1"/>
      <dgm:spPr>
        <a:solidFill>
          <a:schemeClr val="accent1"/>
        </a:solidFill>
      </dgm:spPr>
      <dgm:t>
        <a:bodyPr/>
        <a:lstStyle/>
        <a:p>
          <a:r>
            <a:rPr lang="en-US" sz="2800" dirty="0" smtClean="0"/>
            <a:t>National</a:t>
          </a:r>
          <a:endParaRPr lang="en-US" sz="2800" dirty="0"/>
        </a:p>
      </dgm:t>
    </dgm:pt>
    <dgm:pt modelId="{F26E041D-B246-49DF-9EDB-F2B8F05D4901}" type="parTrans" cxnId="{3394E4E6-F9B7-4C52-BD0A-BB71E604503C}">
      <dgm:prSet/>
      <dgm:spPr/>
      <dgm:t>
        <a:bodyPr/>
        <a:lstStyle/>
        <a:p>
          <a:endParaRPr lang="en-US"/>
        </a:p>
      </dgm:t>
    </dgm:pt>
    <dgm:pt modelId="{40308F9D-1885-4F67-A5A0-952286729FF1}" type="sibTrans" cxnId="{3394E4E6-F9B7-4C52-BD0A-BB71E604503C}">
      <dgm:prSet/>
      <dgm:spPr/>
      <dgm:t>
        <a:bodyPr/>
        <a:lstStyle/>
        <a:p>
          <a:endParaRPr lang="en-US"/>
        </a:p>
      </dgm:t>
    </dgm:pt>
    <dgm:pt modelId="{7DEA9294-EEBE-4E73-93AB-A08C19BD56FB}">
      <dgm:prSet phldrT="[Text]" custT="1"/>
      <dgm:spPr>
        <a:solidFill>
          <a:schemeClr val="accent2"/>
        </a:solidFill>
      </dgm:spPr>
      <dgm:t>
        <a:bodyPr/>
        <a:lstStyle/>
        <a:p>
          <a:r>
            <a:rPr lang="en-US" sz="2800" dirty="0" smtClean="0"/>
            <a:t>State</a:t>
          </a:r>
          <a:endParaRPr lang="en-US" sz="2000" dirty="0"/>
        </a:p>
      </dgm:t>
    </dgm:pt>
    <dgm:pt modelId="{B64CAB65-5CC0-49C6-A8FD-CC4E83F080A9}" type="parTrans" cxnId="{BFAADC04-6184-4ABE-B73E-FC6BA12B4F01}">
      <dgm:prSet/>
      <dgm:spPr/>
      <dgm:t>
        <a:bodyPr/>
        <a:lstStyle/>
        <a:p>
          <a:endParaRPr lang="en-US"/>
        </a:p>
      </dgm:t>
    </dgm:pt>
    <dgm:pt modelId="{4AFB1A07-F933-46AB-8A32-1D3666FC717D}" type="sibTrans" cxnId="{BFAADC04-6184-4ABE-B73E-FC6BA12B4F01}">
      <dgm:prSet/>
      <dgm:spPr/>
      <dgm:t>
        <a:bodyPr/>
        <a:lstStyle/>
        <a:p>
          <a:endParaRPr lang="en-US"/>
        </a:p>
      </dgm:t>
    </dgm:pt>
    <dgm:pt modelId="{D661FC77-704F-40D8-A7FC-6B38630C849F}">
      <dgm:prSet phldrT="[Text]"/>
      <dgm:spPr>
        <a:solidFill>
          <a:schemeClr val="accent3">
            <a:lumMod val="75000"/>
          </a:schemeClr>
        </a:solidFill>
      </dgm:spPr>
      <dgm:t>
        <a:bodyPr/>
        <a:lstStyle/>
        <a:p>
          <a:r>
            <a:rPr lang="en-US" dirty="0" smtClean="0"/>
            <a:t>Local/</a:t>
          </a:r>
        </a:p>
        <a:p>
          <a:r>
            <a:rPr lang="en-US" dirty="0" smtClean="0"/>
            <a:t>Regional</a:t>
          </a:r>
          <a:endParaRPr lang="en-US" dirty="0"/>
        </a:p>
      </dgm:t>
    </dgm:pt>
    <dgm:pt modelId="{DD37AF2B-BA53-4872-BF33-DD70CB9E0FB9}" type="parTrans" cxnId="{5ADDA7BB-893F-45B2-9D82-BAE71EF443EA}">
      <dgm:prSet/>
      <dgm:spPr/>
      <dgm:t>
        <a:bodyPr/>
        <a:lstStyle/>
        <a:p>
          <a:endParaRPr lang="en-US"/>
        </a:p>
      </dgm:t>
    </dgm:pt>
    <dgm:pt modelId="{18C237F8-62F4-43A0-801E-07DA8A50C836}" type="sibTrans" cxnId="{5ADDA7BB-893F-45B2-9D82-BAE71EF443EA}">
      <dgm:prSet/>
      <dgm:spPr/>
      <dgm:t>
        <a:bodyPr/>
        <a:lstStyle/>
        <a:p>
          <a:endParaRPr lang="en-US"/>
        </a:p>
      </dgm:t>
    </dgm:pt>
    <dgm:pt modelId="{0CB5627E-8194-4D76-A4FE-505D25940F38}" type="pres">
      <dgm:prSet presAssocID="{26176E86-CD2D-4924-83AF-9EE73878A3FC}" presName="Name0" presStyleCnt="0">
        <dgm:presLayoutVars>
          <dgm:dir/>
          <dgm:resizeHandles val="exact"/>
        </dgm:presLayoutVars>
      </dgm:prSet>
      <dgm:spPr/>
      <dgm:t>
        <a:bodyPr/>
        <a:lstStyle/>
        <a:p>
          <a:endParaRPr lang="en-US"/>
        </a:p>
      </dgm:t>
    </dgm:pt>
    <dgm:pt modelId="{9EB00AF3-9008-4E1A-A86D-DB812693ADD2}" type="pres">
      <dgm:prSet presAssocID="{283D7911-B21C-4548-BECF-406AF7E12BBC}" presName="node" presStyleLbl="node1" presStyleIdx="0" presStyleCnt="3">
        <dgm:presLayoutVars>
          <dgm:bulletEnabled val="1"/>
        </dgm:presLayoutVars>
      </dgm:prSet>
      <dgm:spPr/>
      <dgm:t>
        <a:bodyPr/>
        <a:lstStyle/>
        <a:p>
          <a:endParaRPr lang="en-US"/>
        </a:p>
      </dgm:t>
    </dgm:pt>
    <dgm:pt modelId="{A3D19F6D-B69A-4314-8781-56A6CE33641A}" type="pres">
      <dgm:prSet presAssocID="{40308F9D-1885-4F67-A5A0-952286729FF1}" presName="sibTrans" presStyleLbl="sibTrans2D1" presStyleIdx="0" presStyleCnt="3"/>
      <dgm:spPr/>
      <dgm:t>
        <a:bodyPr/>
        <a:lstStyle/>
        <a:p>
          <a:endParaRPr lang="en-US"/>
        </a:p>
      </dgm:t>
    </dgm:pt>
    <dgm:pt modelId="{1154394E-F5BF-4B36-92F2-DD50C0A6F933}" type="pres">
      <dgm:prSet presAssocID="{40308F9D-1885-4F67-A5A0-952286729FF1}" presName="connectorText" presStyleLbl="sibTrans2D1" presStyleIdx="0" presStyleCnt="3"/>
      <dgm:spPr/>
      <dgm:t>
        <a:bodyPr/>
        <a:lstStyle/>
        <a:p>
          <a:endParaRPr lang="en-US"/>
        </a:p>
      </dgm:t>
    </dgm:pt>
    <dgm:pt modelId="{D2F489B7-9C35-4A45-BDCA-FB643DC66304}" type="pres">
      <dgm:prSet presAssocID="{7DEA9294-EEBE-4E73-93AB-A08C19BD56FB}" presName="node" presStyleLbl="node1" presStyleIdx="1" presStyleCnt="3">
        <dgm:presLayoutVars>
          <dgm:bulletEnabled val="1"/>
        </dgm:presLayoutVars>
      </dgm:prSet>
      <dgm:spPr/>
      <dgm:t>
        <a:bodyPr/>
        <a:lstStyle/>
        <a:p>
          <a:endParaRPr lang="en-US"/>
        </a:p>
      </dgm:t>
    </dgm:pt>
    <dgm:pt modelId="{315257ED-3794-422A-9AC2-24209D36FF35}" type="pres">
      <dgm:prSet presAssocID="{4AFB1A07-F933-46AB-8A32-1D3666FC717D}" presName="sibTrans" presStyleLbl="sibTrans2D1" presStyleIdx="1" presStyleCnt="3"/>
      <dgm:spPr/>
      <dgm:t>
        <a:bodyPr/>
        <a:lstStyle/>
        <a:p>
          <a:endParaRPr lang="en-US"/>
        </a:p>
      </dgm:t>
    </dgm:pt>
    <dgm:pt modelId="{2F3CC065-76B4-4705-A209-F0B9C65CDD3A}" type="pres">
      <dgm:prSet presAssocID="{4AFB1A07-F933-46AB-8A32-1D3666FC717D}" presName="connectorText" presStyleLbl="sibTrans2D1" presStyleIdx="1" presStyleCnt="3"/>
      <dgm:spPr/>
      <dgm:t>
        <a:bodyPr/>
        <a:lstStyle/>
        <a:p>
          <a:endParaRPr lang="en-US"/>
        </a:p>
      </dgm:t>
    </dgm:pt>
    <dgm:pt modelId="{1CEEE1C1-5FB0-42D9-A4B4-3CE0C9B7C661}" type="pres">
      <dgm:prSet presAssocID="{D661FC77-704F-40D8-A7FC-6B38630C849F}" presName="node" presStyleLbl="node1" presStyleIdx="2" presStyleCnt="3">
        <dgm:presLayoutVars>
          <dgm:bulletEnabled val="1"/>
        </dgm:presLayoutVars>
      </dgm:prSet>
      <dgm:spPr/>
      <dgm:t>
        <a:bodyPr/>
        <a:lstStyle/>
        <a:p>
          <a:endParaRPr lang="en-US"/>
        </a:p>
      </dgm:t>
    </dgm:pt>
    <dgm:pt modelId="{C8FA848B-B273-460D-AFBE-9ED6EA62275F}" type="pres">
      <dgm:prSet presAssocID="{18C237F8-62F4-43A0-801E-07DA8A50C836}" presName="sibTrans" presStyleLbl="sibTrans2D1" presStyleIdx="2" presStyleCnt="3"/>
      <dgm:spPr/>
      <dgm:t>
        <a:bodyPr/>
        <a:lstStyle/>
        <a:p>
          <a:endParaRPr lang="en-US"/>
        </a:p>
      </dgm:t>
    </dgm:pt>
    <dgm:pt modelId="{366B5572-38DA-40F1-8953-44CD3BD4400A}" type="pres">
      <dgm:prSet presAssocID="{18C237F8-62F4-43A0-801E-07DA8A50C836}" presName="connectorText" presStyleLbl="sibTrans2D1" presStyleIdx="2" presStyleCnt="3"/>
      <dgm:spPr/>
      <dgm:t>
        <a:bodyPr/>
        <a:lstStyle/>
        <a:p>
          <a:endParaRPr lang="en-US"/>
        </a:p>
      </dgm:t>
    </dgm:pt>
  </dgm:ptLst>
  <dgm:cxnLst>
    <dgm:cxn modelId="{3394E4E6-F9B7-4C52-BD0A-BB71E604503C}" srcId="{26176E86-CD2D-4924-83AF-9EE73878A3FC}" destId="{283D7911-B21C-4548-BECF-406AF7E12BBC}" srcOrd="0" destOrd="0" parTransId="{F26E041D-B246-49DF-9EDB-F2B8F05D4901}" sibTransId="{40308F9D-1885-4F67-A5A0-952286729FF1}"/>
    <dgm:cxn modelId="{F0FA02EF-BD6F-4820-9EEA-E8C87AC41CBE}" type="presOf" srcId="{D661FC77-704F-40D8-A7FC-6B38630C849F}" destId="{1CEEE1C1-5FB0-42D9-A4B4-3CE0C9B7C661}" srcOrd="0" destOrd="0" presId="urn:microsoft.com/office/officeart/2005/8/layout/cycle7"/>
    <dgm:cxn modelId="{52D69942-5A47-45DF-9840-E4DA6F1B90D0}" type="presOf" srcId="{283D7911-B21C-4548-BECF-406AF7E12BBC}" destId="{9EB00AF3-9008-4E1A-A86D-DB812693ADD2}" srcOrd="0" destOrd="0" presId="urn:microsoft.com/office/officeart/2005/8/layout/cycle7"/>
    <dgm:cxn modelId="{BFAADC04-6184-4ABE-B73E-FC6BA12B4F01}" srcId="{26176E86-CD2D-4924-83AF-9EE73878A3FC}" destId="{7DEA9294-EEBE-4E73-93AB-A08C19BD56FB}" srcOrd="1" destOrd="0" parTransId="{B64CAB65-5CC0-49C6-A8FD-CC4E83F080A9}" sibTransId="{4AFB1A07-F933-46AB-8A32-1D3666FC717D}"/>
    <dgm:cxn modelId="{1EC6FBD7-E5C0-4DBC-AFB5-F9871FBC3F96}" type="presOf" srcId="{18C237F8-62F4-43A0-801E-07DA8A50C836}" destId="{366B5572-38DA-40F1-8953-44CD3BD4400A}" srcOrd="1" destOrd="0" presId="urn:microsoft.com/office/officeart/2005/8/layout/cycle7"/>
    <dgm:cxn modelId="{FA82009C-1198-420F-9218-E81BB45D1E70}" type="presOf" srcId="{40308F9D-1885-4F67-A5A0-952286729FF1}" destId="{A3D19F6D-B69A-4314-8781-56A6CE33641A}" srcOrd="0" destOrd="0" presId="urn:microsoft.com/office/officeart/2005/8/layout/cycle7"/>
    <dgm:cxn modelId="{5ADDA7BB-893F-45B2-9D82-BAE71EF443EA}" srcId="{26176E86-CD2D-4924-83AF-9EE73878A3FC}" destId="{D661FC77-704F-40D8-A7FC-6B38630C849F}" srcOrd="2" destOrd="0" parTransId="{DD37AF2B-BA53-4872-BF33-DD70CB9E0FB9}" sibTransId="{18C237F8-62F4-43A0-801E-07DA8A50C836}"/>
    <dgm:cxn modelId="{95447E4A-9760-4B23-A3C9-32735D427376}" type="presOf" srcId="{7DEA9294-EEBE-4E73-93AB-A08C19BD56FB}" destId="{D2F489B7-9C35-4A45-BDCA-FB643DC66304}" srcOrd="0" destOrd="0" presId="urn:microsoft.com/office/officeart/2005/8/layout/cycle7"/>
    <dgm:cxn modelId="{227BBA81-770E-41FE-AB5E-4224FA583113}" type="presOf" srcId="{26176E86-CD2D-4924-83AF-9EE73878A3FC}" destId="{0CB5627E-8194-4D76-A4FE-505D25940F38}" srcOrd="0" destOrd="0" presId="urn:microsoft.com/office/officeart/2005/8/layout/cycle7"/>
    <dgm:cxn modelId="{72DB76FB-66A3-470F-BBB4-34DC448B90E0}" type="presOf" srcId="{18C237F8-62F4-43A0-801E-07DA8A50C836}" destId="{C8FA848B-B273-460D-AFBE-9ED6EA62275F}" srcOrd="0" destOrd="0" presId="urn:microsoft.com/office/officeart/2005/8/layout/cycle7"/>
    <dgm:cxn modelId="{05652F61-9D32-4E78-BC6F-27D38FCE7927}" type="presOf" srcId="{40308F9D-1885-4F67-A5A0-952286729FF1}" destId="{1154394E-F5BF-4B36-92F2-DD50C0A6F933}" srcOrd="1" destOrd="0" presId="urn:microsoft.com/office/officeart/2005/8/layout/cycle7"/>
    <dgm:cxn modelId="{26BCD082-08BB-4C8A-8BE2-99A9AA6D550C}" type="presOf" srcId="{4AFB1A07-F933-46AB-8A32-1D3666FC717D}" destId="{2F3CC065-76B4-4705-A209-F0B9C65CDD3A}" srcOrd="1" destOrd="0" presId="urn:microsoft.com/office/officeart/2005/8/layout/cycle7"/>
    <dgm:cxn modelId="{2CC6C5FE-0874-4F30-94F9-E8207FA39BDA}" type="presOf" srcId="{4AFB1A07-F933-46AB-8A32-1D3666FC717D}" destId="{315257ED-3794-422A-9AC2-24209D36FF35}" srcOrd="0" destOrd="0" presId="urn:microsoft.com/office/officeart/2005/8/layout/cycle7"/>
    <dgm:cxn modelId="{967C53C0-2C9F-4100-B5B7-E1E41A6E2E5B}" type="presParOf" srcId="{0CB5627E-8194-4D76-A4FE-505D25940F38}" destId="{9EB00AF3-9008-4E1A-A86D-DB812693ADD2}" srcOrd="0" destOrd="0" presId="urn:microsoft.com/office/officeart/2005/8/layout/cycle7"/>
    <dgm:cxn modelId="{73C746F7-1A02-4639-9B1E-ECE347ED9B94}" type="presParOf" srcId="{0CB5627E-8194-4D76-A4FE-505D25940F38}" destId="{A3D19F6D-B69A-4314-8781-56A6CE33641A}" srcOrd="1" destOrd="0" presId="urn:microsoft.com/office/officeart/2005/8/layout/cycle7"/>
    <dgm:cxn modelId="{0AAA499A-D552-4932-837C-2E795F67C561}" type="presParOf" srcId="{A3D19F6D-B69A-4314-8781-56A6CE33641A}" destId="{1154394E-F5BF-4B36-92F2-DD50C0A6F933}" srcOrd="0" destOrd="0" presId="urn:microsoft.com/office/officeart/2005/8/layout/cycle7"/>
    <dgm:cxn modelId="{2E9E6757-109A-4C95-A2D3-539ACAB84A23}" type="presParOf" srcId="{0CB5627E-8194-4D76-A4FE-505D25940F38}" destId="{D2F489B7-9C35-4A45-BDCA-FB643DC66304}" srcOrd="2" destOrd="0" presId="urn:microsoft.com/office/officeart/2005/8/layout/cycle7"/>
    <dgm:cxn modelId="{07F72DBA-DACE-4255-BB74-ACF4378CDACA}" type="presParOf" srcId="{0CB5627E-8194-4D76-A4FE-505D25940F38}" destId="{315257ED-3794-422A-9AC2-24209D36FF35}" srcOrd="3" destOrd="0" presId="urn:microsoft.com/office/officeart/2005/8/layout/cycle7"/>
    <dgm:cxn modelId="{B5981DFA-3E1F-461F-A1E3-FD0753705A63}" type="presParOf" srcId="{315257ED-3794-422A-9AC2-24209D36FF35}" destId="{2F3CC065-76B4-4705-A209-F0B9C65CDD3A}" srcOrd="0" destOrd="0" presId="urn:microsoft.com/office/officeart/2005/8/layout/cycle7"/>
    <dgm:cxn modelId="{BB1CB68B-4952-464F-9B8B-F15F8D9FBF3D}" type="presParOf" srcId="{0CB5627E-8194-4D76-A4FE-505D25940F38}" destId="{1CEEE1C1-5FB0-42D9-A4B4-3CE0C9B7C661}" srcOrd="4" destOrd="0" presId="urn:microsoft.com/office/officeart/2005/8/layout/cycle7"/>
    <dgm:cxn modelId="{D01F97DA-7F80-4833-B35C-AC3F6D2440D1}" type="presParOf" srcId="{0CB5627E-8194-4D76-A4FE-505D25940F38}" destId="{C8FA848B-B273-460D-AFBE-9ED6EA62275F}" srcOrd="5" destOrd="0" presId="urn:microsoft.com/office/officeart/2005/8/layout/cycle7"/>
    <dgm:cxn modelId="{704A8113-EE9B-4C61-8EF1-6832EE8C271C}" type="presParOf" srcId="{C8FA848B-B273-460D-AFBE-9ED6EA62275F}" destId="{366B5572-38DA-40F1-8953-44CD3BD4400A}"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00AF3-9008-4E1A-A86D-DB812693ADD2}">
      <dsp:nvSpPr>
        <dsp:cNvPr id="0" name=""/>
        <dsp:cNvSpPr/>
      </dsp:nvSpPr>
      <dsp:spPr>
        <a:xfrm>
          <a:off x="1930077" y="858"/>
          <a:ext cx="1778644" cy="88932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National</a:t>
          </a:r>
          <a:endParaRPr lang="en-US" sz="2800" kern="1200" dirty="0"/>
        </a:p>
      </dsp:txBody>
      <dsp:txXfrm>
        <a:off x="1956124" y="26905"/>
        <a:ext cx="1726550" cy="837228"/>
      </dsp:txXfrm>
    </dsp:sp>
    <dsp:sp modelId="{A3D19F6D-B69A-4314-8781-56A6CE33641A}">
      <dsp:nvSpPr>
        <dsp:cNvPr id="0" name=""/>
        <dsp:cNvSpPr/>
      </dsp:nvSpPr>
      <dsp:spPr>
        <a:xfrm rot="3600000">
          <a:off x="3090432" y="1561287"/>
          <a:ext cx="926020" cy="3112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183811" y="1623539"/>
        <a:ext cx="739262" cy="186758"/>
      </dsp:txXfrm>
    </dsp:sp>
    <dsp:sp modelId="{D2F489B7-9C35-4A45-BDCA-FB643DC66304}">
      <dsp:nvSpPr>
        <dsp:cNvPr id="0" name=""/>
        <dsp:cNvSpPr/>
      </dsp:nvSpPr>
      <dsp:spPr>
        <a:xfrm>
          <a:off x="3398162" y="2543656"/>
          <a:ext cx="1778644" cy="88932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State</a:t>
          </a:r>
          <a:endParaRPr lang="en-US" sz="2000" kern="1200" dirty="0"/>
        </a:p>
      </dsp:txBody>
      <dsp:txXfrm>
        <a:off x="3424209" y="2569703"/>
        <a:ext cx="1726550" cy="837228"/>
      </dsp:txXfrm>
    </dsp:sp>
    <dsp:sp modelId="{315257ED-3794-422A-9AC2-24209D36FF35}">
      <dsp:nvSpPr>
        <dsp:cNvPr id="0" name=""/>
        <dsp:cNvSpPr/>
      </dsp:nvSpPr>
      <dsp:spPr>
        <a:xfrm rot="10800000">
          <a:off x="2356389" y="2832685"/>
          <a:ext cx="926020" cy="3112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449768" y="2894937"/>
        <a:ext cx="739262" cy="186758"/>
      </dsp:txXfrm>
    </dsp:sp>
    <dsp:sp modelId="{1CEEE1C1-5FB0-42D9-A4B4-3CE0C9B7C661}">
      <dsp:nvSpPr>
        <dsp:cNvPr id="0" name=""/>
        <dsp:cNvSpPr/>
      </dsp:nvSpPr>
      <dsp:spPr>
        <a:xfrm>
          <a:off x="461992" y="2543656"/>
          <a:ext cx="1778644" cy="889322"/>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Local/</a:t>
          </a:r>
        </a:p>
        <a:p>
          <a:pPr lvl="0" algn="ctr" defTabSz="889000">
            <a:lnSpc>
              <a:spcPct val="90000"/>
            </a:lnSpc>
            <a:spcBef>
              <a:spcPct val="0"/>
            </a:spcBef>
            <a:spcAft>
              <a:spcPct val="35000"/>
            </a:spcAft>
          </a:pPr>
          <a:r>
            <a:rPr lang="en-US" sz="2000" kern="1200" dirty="0" smtClean="0"/>
            <a:t>Regional</a:t>
          </a:r>
          <a:endParaRPr lang="en-US" sz="2000" kern="1200" dirty="0"/>
        </a:p>
      </dsp:txBody>
      <dsp:txXfrm>
        <a:off x="488039" y="2569703"/>
        <a:ext cx="1726550" cy="837228"/>
      </dsp:txXfrm>
    </dsp:sp>
    <dsp:sp modelId="{C8FA848B-B273-460D-AFBE-9ED6EA62275F}">
      <dsp:nvSpPr>
        <dsp:cNvPr id="0" name=""/>
        <dsp:cNvSpPr/>
      </dsp:nvSpPr>
      <dsp:spPr>
        <a:xfrm rot="18000000">
          <a:off x="1622347" y="1561287"/>
          <a:ext cx="926020" cy="3112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15726" y="1623539"/>
        <a:ext cx="739262" cy="18675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sz="quarter" idx="1"/>
          </p:nvPr>
        </p:nvSpPr>
        <p:spPr>
          <a:xfrm>
            <a:off x="3970734" y="2"/>
            <a:ext cx="3038145" cy="464205"/>
          </a:xfrm>
          <a:prstGeom prst="rect">
            <a:avLst/>
          </a:prstGeom>
        </p:spPr>
        <p:txBody>
          <a:bodyPr vert="horz" lIns="88126" tIns="44064" rIns="88126" bIns="44064" rtlCol="0"/>
          <a:lstStyle>
            <a:lvl1pPr algn="r">
              <a:defRPr sz="1200"/>
            </a:lvl1pPr>
          </a:lstStyle>
          <a:p>
            <a:fld id="{D1804DC5-04D3-4B8B-8045-33DB34934D23}" type="datetimeFigureOut">
              <a:rPr lang="en-US" smtClean="0"/>
              <a:t>2/16/2018</a:t>
            </a:fld>
            <a:endParaRPr lang="en-US"/>
          </a:p>
        </p:txBody>
      </p:sp>
      <p:sp>
        <p:nvSpPr>
          <p:cNvPr id="4" name="Footer Placeholder 3"/>
          <p:cNvSpPr>
            <a:spLocks noGrp="1"/>
          </p:cNvSpPr>
          <p:nvPr>
            <p:ph type="ftr" sz="quarter" idx="2"/>
          </p:nvPr>
        </p:nvSpPr>
        <p:spPr>
          <a:xfrm>
            <a:off x="1" y="8830660"/>
            <a:ext cx="3038145" cy="464205"/>
          </a:xfrm>
          <a:prstGeom prst="rect">
            <a:avLst/>
          </a:prstGeom>
        </p:spPr>
        <p:txBody>
          <a:bodyPr vert="horz" lIns="88126" tIns="44064" rIns="88126" bIns="44064"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60"/>
            <a:ext cx="3038145" cy="464205"/>
          </a:xfrm>
          <a:prstGeom prst="rect">
            <a:avLst/>
          </a:prstGeom>
        </p:spPr>
        <p:txBody>
          <a:bodyPr vert="horz" lIns="88126" tIns="44064" rIns="88126" bIns="44064" rtlCol="0" anchor="b"/>
          <a:lstStyle>
            <a:lvl1pPr algn="r">
              <a:defRPr sz="1200"/>
            </a:lvl1pPr>
          </a:lstStyle>
          <a:p>
            <a:fld id="{444E824D-0672-42D0-949F-46D17B36A4DC}" type="slidenum">
              <a:rPr lang="en-US" smtClean="0"/>
              <a:t>‹#›</a:t>
            </a:fld>
            <a:endParaRPr lang="en-US"/>
          </a:p>
        </p:txBody>
      </p:sp>
    </p:spTree>
    <p:extLst>
      <p:ext uri="{BB962C8B-B14F-4D97-AF65-F5344CB8AC3E}">
        <p14:creationId xmlns:p14="http://schemas.microsoft.com/office/powerpoint/2010/main" val="398024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vl1pPr>
          </a:lstStyle>
          <a:p>
            <a:fld id="{14529132-C798-4892-AB39-44718CB32CE0}" type="datetimeFigureOut">
              <a:rPr lang="en-US" smtClean="0"/>
              <a:t>2/16/2018</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300"/>
            </a:lvl1pPr>
          </a:lstStyle>
          <a:p>
            <a:fld id="{D811B4F2-D0C5-4EB5-A4BC-3AF667E99EF4}" type="slidenum">
              <a:rPr lang="en-US" smtClean="0"/>
              <a:t>‹#›</a:t>
            </a:fld>
            <a:endParaRPr lang="en-US"/>
          </a:p>
        </p:txBody>
      </p:sp>
    </p:spTree>
    <p:extLst>
      <p:ext uri="{BB962C8B-B14F-4D97-AF65-F5344CB8AC3E}">
        <p14:creationId xmlns:p14="http://schemas.microsoft.com/office/powerpoint/2010/main" val="242390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1</a:t>
            </a:fld>
            <a:endParaRPr lang="en-US"/>
          </a:p>
        </p:txBody>
      </p:sp>
    </p:spTree>
    <p:extLst>
      <p:ext uri="{BB962C8B-B14F-4D97-AF65-F5344CB8AC3E}">
        <p14:creationId xmlns:p14="http://schemas.microsoft.com/office/powerpoint/2010/main" val="2880539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14</a:t>
            </a:fld>
            <a:endParaRPr lang="en-US"/>
          </a:p>
        </p:txBody>
      </p:sp>
    </p:spTree>
    <p:extLst>
      <p:ext uri="{BB962C8B-B14F-4D97-AF65-F5344CB8AC3E}">
        <p14:creationId xmlns:p14="http://schemas.microsoft.com/office/powerpoint/2010/main" val="223271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 the tax impact , current market conditions, interest rate effect, and the employment and </a:t>
            </a:r>
            <a:r>
              <a:rPr lang="en-US" dirty="0" err="1" smtClean="0"/>
              <a:t>construc</a:t>
            </a:r>
            <a:endParaRPr lang="en-US" baseline="0" dirty="0" smtClean="0"/>
          </a:p>
          <a:p>
            <a:r>
              <a:rPr lang="en-US" dirty="0" smtClean="0"/>
              <a:t>https://www.nar.realtor/sites/default/files/documents/2018-iowa-home-price-forecast-01-09-2018.pdf</a:t>
            </a:r>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15</a:t>
            </a:fld>
            <a:endParaRPr lang="en-US"/>
          </a:p>
        </p:txBody>
      </p:sp>
    </p:spTree>
    <p:extLst>
      <p:ext uri="{BB962C8B-B14F-4D97-AF65-F5344CB8AC3E}">
        <p14:creationId xmlns:p14="http://schemas.microsoft.com/office/powerpoint/2010/main" val="6275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 February 9, 2018, Congress extended the National Flood Insurance Program (NFIP) as part of a broader budget agreement, which set the total amount that lawmakers can spend on an omnibus government-funding package. NAR is urging the Senate to use the next several weeks to work on a longer-term reauthorization and reform measure similar to the version passed by the House last year.</a:t>
            </a:r>
          </a:p>
          <a:p>
            <a:endParaRPr lang="en-US" dirty="0" smtClean="0"/>
          </a:p>
          <a:p>
            <a:r>
              <a:rPr lang="en-US" dirty="0" smtClean="0"/>
              <a:t>Source</a:t>
            </a:r>
            <a:r>
              <a:rPr lang="en-US" baseline="0" dirty="0" smtClean="0"/>
              <a:t> and more info: https://</a:t>
            </a:r>
            <a:r>
              <a:rPr lang="en-US" baseline="0" dirty="0" smtClean="0"/>
              <a:t>www.nar.realtor/nar-wins-pro-real-estate-provisions-in-budget-deal</a:t>
            </a:r>
          </a:p>
          <a:p>
            <a:endParaRPr lang="en-US" baseline="0" dirty="0" smtClean="0"/>
          </a:p>
          <a:p>
            <a:r>
              <a:rPr lang="en-US" baseline="0" dirty="0" smtClean="0"/>
              <a:t>MARK – you don’t need to talk about all of these, but in case they have any questions here are the included items as reported by NAR</a:t>
            </a:r>
          </a:p>
          <a:p>
            <a:endParaRPr lang="en-US" baseline="0" dirty="0" smtClean="0"/>
          </a:p>
          <a:p>
            <a:r>
              <a:rPr lang="en-US" sz="1200" b="0" i="0" kern="1200" dirty="0" smtClean="0">
                <a:solidFill>
                  <a:schemeClr val="tx1"/>
                </a:solidFill>
                <a:effectLst/>
                <a:latin typeface="+mn-lt"/>
                <a:ea typeface="+mn-ea"/>
                <a:cs typeface="+mn-cs"/>
              </a:rPr>
              <a:t>Tax Extenders</a:t>
            </a:r>
          </a:p>
          <a:p>
            <a:r>
              <a:rPr lang="en-US" sz="1200" b="0" i="0" kern="1200" dirty="0" smtClean="0">
                <a:solidFill>
                  <a:schemeClr val="tx1"/>
                </a:solidFill>
                <a:effectLst/>
                <a:latin typeface="+mn-lt"/>
                <a:ea typeface="+mn-ea"/>
                <a:cs typeface="+mn-cs"/>
              </a:rPr>
              <a:t>Retroactively extends for the 2017 tax year:</a:t>
            </a:r>
          </a:p>
          <a:p>
            <a:r>
              <a:rPr lang="en-US" sz="1200" b="1" i="0" kern="1200" dirty="0" smtClean="0">
                <a:solidFill>
                  <a:schemeClr val="tx1"/>
                </a:solidFill>
                <a:effectLst/>
                <a:latin typeface="+mn-lt"/>
                <a:ea typeface="+mn-ea"/>
                <a:cs typeface="+mn-cs"/>
              </a:rPr>
              <a:t>Mortgage Debt Forgiveness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This provision will prevent homeowners who were forced to sell their home through a short-sale last year, or who faced a foreclosure, from being taxed on the “phantom income” they received when a lender cancelled their debt.</a:t>
            </a:r>
          </a:p>
          <a:p>
            <a:r>
              <a:rPr lang="en-US" sz="1200" b="1" i="0" kern="1200" dirty="0" smtClean="0">
                <a:solidFill>
                  <a:schemeClr val="tx1"/>
                </a:solidFill>
                <a:effectLst/>
                <a:latin typeface="+mn-lt"/>
                <a:ea typeface="+mn-ea"/>
                <a:cs typeface="+mn-cs"/>
              </a:rPr>
              <a:t>Deduction for Mortgage Insurance Premiums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This provision will allow approximately four million homeowners to deduct the mortgage insurance premiums they paid as part of their mortgage. NAR estimates that roughly two million homebuyers annually purchase a home that is subject to mortgage insurance. This provision helps make homeownership more affordable for first time and entry-level homeowners.</a:t>
            </a:r>
          </a:p>
          <a:p>
            <a:r>
              <a:rPr lang="en-US" sz="1200" b="1" i="0" kern="1200" dirty="0" smtClean="0">
                <a:solidFill>
                  <a:schemeClr val="tx1"/>
                </a:solidFill>
                <a:effectLst/>
                <a:latin typeface="+mn-lt"/>
                <a:ea typeface="+mn-ea"/>
                <a:cs typeface="+mn-cs"/>
              </a:rPr>
              <a:t>Energy efficient commercial buildings deduction</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This provision extends the deduction for the cost, up to $1.80 per square foot, of energy-efficient commercial building property. Increasing the energy efficiency of commercial buildings not only helps the environment, it saves building owners and tenants money that they can use to grow their businesses and the economy.</a:t>
            </a:r>
          </a:p>
          <a:p>
            <a:r>
              <a:rPr lang="en-US" sz="1200" b="0" i="0" kern="1200" dirty="0" smtClean="0">
                <a:solidFill>
                  <a:schemeClr val="tx1"/>
                </a:solidFill>
                <a:effectLst/>
                <a:latin typeface="+mn-lt"/>
                <a:ea typeface="+mn-ea"/>
                <a:cs typeface="+mn-cs"/>
              </a:rPr>
              <a:t>In addition to these three major tax extensions, there are also several more minor extenders that affect real estate, as follows:</a:t>
            </a:r>
          </a:p>
          <a:p>
            <a:r>
              <a:rPr lang="en-US" sz="1200" b="1" i="0" kern="1200" dirty="0" smtClean="0">
                <a:solidFill>
                  <a:schemeClr val="tx1"/>
                </a:solidFill>
                <a:effectLst/>
                <a:latin typeface="+mn-lt"/>
                <a:ea typeface="+mn-ea"/>
                <a:cs typeface="+mn-cs"/>
              </a:rPr>
              <a:t>Nonbusiness Energy Property Credit</a:t>
            </a:r>
            <a:r>
              <a:rPr lang="en-US" sz="1200" b="0" i="0" kern="1200" dirty="0" smtClean="0">
                <a:solidFill>
                  <a:schemeClr val="tx1"/>
                </a:solidFill>
                <a:effectLst/>
                <a:latin typeface="+mn-lt"/>
                <a:ea typeface="+mn-ea"/>
                <a:cs typeface="+mn-cs"/>
              </a:rPr>
              <a:t>: 10 percent of amounts paid for qualified energy efficiency improvements (e.g., energy-saving roofs, windows, skylights, and doors) and 100 percent of amounts paid for qualified energy property (e.g., high-efficiency water heaters, air conditioning units, and furnaces), with respect to the taxpayer’s principal residence;</a:t>
            </a:r>
          </a:p>
          <a:p>
            <a:r>
              <a:rPr lang="en-US" sz="1200" b="1" i="0" kern="1200" dirty="0" smtClean="0">
                <a:solidFill>
                  <a:schemeClr val="tx1"/>
                </a:solidFill>
                <a:effectLst/>
                <a:latin typeface="+mn-lt"/>
                <a:ea typeface="+mn-ea"/>
                <a:cs typeface="+mn-cs"/>
              </a:rPr>
              <a:t>Residential Energy Efficiency Property Credit</a:t>
            </a:r>
            <a:r>
              <a:rPr lang="en-US" sz="1200" b="0" i="0" kern="1200" dirty="0" smtClean="0">
                <a:solidFill>
                  <a:schemeClr val="tx1"/>
                </a:solidFill>
                <a:effectLst/>
                <a:latin typeface="+mn-lt"/>
                <a:ea typeface="+mn-ea"/>
                <a:cs typeface="+mn-cs"/>
              </a:rPr>
              <a:t>: extends and phases down the temporary components of the section 25D residential energy property credit for fuel cells, distributed wind property, and geothermal heat pumps;</a:t>
            </a:r>
          </a:p>
          <a:p>
            <a:r>
              <a:rPr lang="en-US" sz="1200" b="1" i="0" kern="1200" dirty="0" smtClean="0">
                <a:solidFill>
                  <a:schemeClr val="tx1"/>
                </a:solidFill>
                <a:effectLst/>
                <a:latin typeface="+mn-lt"/>
                <a:ea typeface="+mn-ea"/>
                <a:cs typeface="+mn-cs"/>
              </a:rPr>
              <a:t>Credit for energy-efficient new homes</a:t>
            </a:r>
            <a:r>
              <a:rPr lang="en-US" sz="1200" b="0" i="0" kern="1200" dirty="0" smtClean="0">
                <a:solidFill>
                  <a:schemeClr val="tx1"/>
                </a:solidFill>
                <a:effectLst/>
                <a:latin typeface="+mn-lt"/>
                <a:ea typeface="+mn-ea"/>
                <a:cs typeface="+mn-cs"/>
              </a:rPr>
              <a:t>: extends the $1,000-$2,000 credit for construction and sale of qualified new energy-efficient homes.</a:t>
            </a:r>
          </a:p>
          <a:p>
            <a:r>
              <a:rPr lang="en-US" sz="1200" b="0" i="0" kern="1200" dirty="0" smtClean="0">
                <a:solidFill>
                  <a:schemeClr val="tx1"/>
                </a:solidFill>
                <a:effectLst/>
                <a:latin typeface="+mn-lt"/>
                <a:ea typeface="+mn-ea"/>
                <a:cs typeface="+mn-cs"/>
              </a:rPr>
              <a:t>All tax provision extensions are only for 2017.</a:t>
            </a:r>
          </a:p>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16</a:t>
            </a:fld>
            <a:endParaRPr lang="en-US"/>
          </a:p>
        </p:txBody>
      </p:sp>
    </p:spTree>
    <p:extLst>
      <p:ext uri="{BB962C8B-B14F-4D97-AF65-F5344CB8AC3E}">
        <p14:creationId xmlns:p14="http://schemas.microsoft.com/office/powerpoint/2010/main" val="6275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Prohibits cities and counties from passing</a:t>
            </a:r>
          </a:p>
          <a:p>
            <a:r>
              <a:rPr lang="en-US" sz="1200" b="0" i="0" u="none" strike="noStrike" kern="1200" baseline="0" dirty="0" smtClean="0">
                <a:solidFill>
                  <a:schemeClr val="tx1"/>
                </a:solidFill>
                <a:latin typeface="+mn-lt"/>
                <a:ea typeface="+mn-ea"/>
                <a:cs typeface="+mn-cs"/>
              </a:rPr>
              <a:t>ordinances and other measures that would</a:t>
            </a:r>
          </a:p>
          <a:p>
            <a:r>
              <a:rPr lang="en-US" sz="1200" b="0" i="0" u="none" strike="noStrike" kern="1200" baseline="0" dirty="0" smtClean="0">
                <a:solidFill>
                  <a:schemeClr val="tx1"/>
                </a:solidFill>
                <a:latin typeface="+mn-lt"/>
                <a:ea typeface="+mn-ea"/>
                <a:cs typeface="+mn-cs"/>
              </a:rPr>
              <a:t>mandate inspections or fees at time of</a:t>
            </a:r>
          </a:p>
          <a:p>
            <a:r>
              <a:rPr lang="en-US" sz="1200" b="0" i="0" u="none" strike="noStrike" kern="1200" baseline="0" dirty="0" smtClean="0">
                <a:solidFill>
                  <a:schemeClr val="tx1"/>
                </a:solidFill>
                <a:latin typeface="+mn-lt"/>
                <a:ea typeface="+mn-ea"/>
                <a:cs typeface="+mn-cs"/>
              </a:rPr>
              <a:t>transfer/when selling or refinancing a home.</a:t>
            </a:r>
          </a:p>
          <a:p>
            <a:r>
              <a:rPr lang="en-US" sz="1200" b="0" i="0" u="none" strike="noStrike" kern="1200" baseline="0" dirty="0" smtClean="0">
                <a:solidFill>
                  <a:schemeClr val="tx1"/>
                </a:solidFill>
                <a:latin typeface="+mn-lt"/>
                <a:ea typeface="+mn-ea"/>
                <a:cs typeface="+mn-cs"/>
              </a:rPr>
              <a:t>• Cities and counties may still adopt ordinances</a:t>
            </a:r>
          </a:p>
          <a:p>
            <a:r>
              <a:rPr lang="en-US" sz="1200" b="0" i="0" u="none" strike="noStrike" kern="1200" baseline="0" dirty="0" smtClean="0">
                <a:solidFill>
                  <a:schemeClr val="tx1"/>
                </a:solidFill>
                <a:latin typeface="+mn-lt"/>
                <a:ea typeface="+mn-ea"/>
                <a:cs typeface="+mn-cs"/>
              </a:rPr>
              <a:t>requiring homeowners to have certain</a:t>
            </a:r>
          </a:p>
          <a:p>
            <a:r>
              <a:rPr lang="en-US" sz="1200" b="0" i="0" u="none" strike="noStrike" kern="1200" baseline="0" dirty="0" smtClean="0">
                <a:solidFill>
                  <a:schemeClr val="tx1"/>
                </a:solidFill>
                <a:latin typeface="+mn-lt"/>
                <a:ea typeface="+mn-ea"/>
                <a:cs typeface="+mn-cs"/>
              </a:rPr>
              <a:t>updates or inspections done, but it cannot</a:t>
            </a:r>
          </a:p>
          <a:p>
            <a:r>
              <a:rPr lang="en-US" sz="1200" b="0" i="0" u="none" strike="noStrike" kern="1200" baseline="0" dirty="0" smtClean="0">
                <a:solidFill>
                  <a:schemeClr val="tx1"/>
                </a:solidFill>
                <a:latin typeface="+mn-lt"/>
                <a:ea typeface="+mn-ea"/>
                <a:cs typeface="+mn-cs"/>
              </a:rPr>
              <a:t>hinge on transfer of the property.</a:t>
            </a:r>
          </a:p>
          <a:p>
            <a:r>
              <a:rPr lang="en-US" sz="1200" b="0" i="0" u="none" strike="noStrike" kern="1200" baseline="0" dirty="0" smtClean="0">
                <a:solidFill>
                  <a:schemeClr val="tx1"/>
                </a:solidFill>
                <a:latin typeface="+mn-lt"/>
                <a:ea typeface="+mn-ea"/>
                <a:cs typeface="+mn-cs"/>
              </a:rPr>
              <a:t>• If an ordinance is needed to protect the safety,</a:t>
            </a:r>
          </a:p>
          <a:p>
            <a:r>
              <a:rPr lang="en-US" sz="1200" b="0" i="0" u="none" strike="noStrike" kern="1200" baseline="0" dirty="0" smtClean="0">
                <a:solidFill>
                  <a:schemeClr val="tx1"/>
                </a:solidFill>
                <a:latin typeface="+mn-lt"/>
                <a:ea typeface="+mn-ea"/>
                <a:cs typeface="+mn-cs"/>
              </a:rPr>
              <a:t>health, or water quality of a community it</a:t>
            </a:r>
          </a:p>
          <a:p>
            <a:r>
              <a:rPr lang="en-US" sz="1200" b="0" i="0" u="none" strike="noStrike" kern="1200" baseline="0" dirty="0" smtClean="0">
                <a:solidFill>
                  <a:schemeClr val="tx1"/>
                </a:solidFill>
                <a:latin typeface="+mn-lt"/>
                <a:ea typeface="+mn-ea"/>
                <a:cs typeface="+mn-cs"/>
              </a:rPr>
              <a:t>should not wait until the time of transfer or</a:t>
            </a:r>
          </a:p>
          <a:p>
            <a:r>
              <a:rPr lang="en-US" sz="1200" b="0" i="0" u="none" strike="noStrike" kern="1200" baseline="0" dirty="0" smtClean="0">
                <a:solidFill>
                  <a:schemeClr val="tx1"/>
                </a:solidFill>
                <a:latin typeface="+mn-lt"/>
                <a:ea typeface="+mn-ea"/>
                <a:cs typeface="+mn-cs"/>
              </a:rPr>
              <a:t>sale of a home.</a:t>
            </a:r>
          </a:p>
          <a:p>
            <a:r>
              <a:rPr lang="en-US" sz="1200" b="0" i="0" u="none" strike="noStrike" kern="1200" baseline="0" dirty="0" smtClean="0">
                <a:solidFill>
                  <a:schemeClr val="tx1"/>
                </a:solidFill>
                <a:latin typeface="+mn-lt"/>
                <a:ea typeface="+mn-ea"/>
                <a:cs typeface="+mn-cs"/>
              </a:rPr>
              <a:t>• These ordinances increase the cost of selling a</a:t>
            </a:r>
          </a:p>
          <a:p>
            <a:r>
              <a:rPr lang="en-US" sz="1200" b="0" i="0" u="none" strike="noStrike" kern="1200" baseline="0" dirty="0" smtClean="0">
                <a:solidFill>
                  <a:schemeClr val="tx1"/>
                </a:solidFill>
                <a:latin typeface="+mn-lt"/>
                <a:ea typeface="+mn-ea"/>
                <a:cs typeface="+mn-cs"/>
              </a:rPr>
              <a:t>home and can also cause delays to the sale of</a:t>
            </a:r>
          </a:p>
          <a:p>
            <a:r>
              <a:rPr lang="en-US" sz="1200" b="0" i="0" u="none" strike="noStrike" kern="1200" baseline="0" dirty="0" smtClean="0">
                <a:solidFill>
                  <a:schemeClr val="tx1"/>
                </a:solidFill>
                <a:latin typeface="+mn-lt"/>
                <a:ea typeface="+mn-ea"/>
                <a:cs typeface="+mn-cs"/>
              </a:rPr>
              <a:t>a home.</a:t>
            </a:r>
          </a:p>
          <a:p>
            <a:r>
              <a:rPr lang="en-US" sz="1200" b="0" i="0" u="none" strike="noStrike" kern="1200" baseline="0" dirty="0" smtClean="0">
                <a:solidFill>
                  <a:schemeClr val="tx1"/>
                </a:solidFill>
                <a:latin typeface="+mn-lt"/>
                <a:ea typeface="+mn-ea"/>
                <a:cs typeface="+mn-cs"/>
              </a:rPr>
              <a:t>• Examples of some ordinance mandates are</a:t>
            </a:r>
          </a:p>
          <a:p>
            <a:r>
              <a:rPr lang="en-US" sz="1200" b="0" i="0" u="none" strike="noStrike" kern="1200" baseline="0" dirty="0" smtClean="0">
                <a:solidFill>
                  <a:schemeClr val="tx1"/>
                </a:solidFill>
                <a:latin typeface="+mn-lt"/>
                <a:ea typeface="+mn-ea"/>
                <a:cs typeface="+mn-cs"/>
              </a:rPr>
              <a:t>sump pump, water hook up, and electric</a:t>
            </a:r>
          </a:p>
          <a:p>
            <a:r>
              <a:rPr lang="en-US" sz="1200" b="0" i="0" u="none" strike="noStrike" kern="1200" baseline="0" dirty="0" smtClean="0">
                <a:solidFill>
                  <a:schemeClr val="tx1"/>
                </a:solidFill>
                <a:latin typeface="+mn-lt"/>
                <a:ea typeface="+mn-ea"/>
                <a:cs typeface="+mn-cs"/>
              </a:rPr>
              <a:t>meter inspections, energy efficiency audits</a:t>
            </a:r>
          </a:p>
          <a:p>
            <a:r>
              <a:rPr lang="en-US" sz="1200" b="0" i="0" u="none" strike="noStrike" kern="1200" baseline="0" dirty="0" smtClean="0">
                <a:solidFill>
                  <a:schemeClr val="tx1"/>
                </a:solidFill>
                <a:latin typeface="+mn-lt"/>
                <a:ea typeface="+mn-ea"/>
                <a:cs typeface="+mn-cs"/>
              </a:rPr>
              <a:t>and requirements, and a variety of other</a:t>
            </a:r>
          </a:p>
          <a:p>
            <a:r>
              <a:rPr lang="en-US" sz="1200" b="0" i="0" u="none" strike="noStrike" kern="1200" baseline="0" dirty="0" smtClean="0">
                <a:solidFill>
                  <a:schemeClr val="tx1"/>
                </a:solidFill>
                <a:latin typeface="+mn-lt"/>
                <a:ea typeface="+mn-ea"/>
                <a:cs typeface="+mn-cs"/>
              </a:rPr>
              <a:t>inspections and fees.</a:t>
            </a:r>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17</a:t>
            </a:fld>
            <a:endParaRPr lang="en-US"/>
          </a:p>
        </p:txBody>
      </p:sp>
    </p:spTree>
    <p:extLst>
      <p:ext uri="{BB962C8B-B14F-4D97-AF65-F5344CB8AC3E}">
        <p14:creationId xmlns:p14="http://schemas.microsoft.com/office/powerpoint/2010/main" val="354912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Prohibits cities and counties from passing</a:t>
            </a:r>
          </a:p>
          <a:p>
            <a:r>
              <a:rPr lang="en-US" sz="1200" b="0" i="0" u="none" strike="noStrike" kern="1200" baseline="0" dirty="0" smtClean="0">
                <a:solidFill>
                  <a:schemeClr val="tx1"/>
                </a:solidFill>
                <a:latin typeface="+mn-lt"/>
                <a:ea typeface="+mn-ea"/>
                <a:cs typeface="+mn-cs"/>
              </a:rPr>
              <a:t>ordinances and other measures that would</a:t>
            </a:r>
          </a:p>
          <a:p>
            <a:r>
              <a:rPr lang="en-US" sz="1200" b="0" i="0" u="none" strike="noStrike" kern="1200" baseline="0" dirty="0" smtClean="0">
                <a:solidFill>
                  <a:schemeClr val="tx1"/>
                </a:solidFill>
                <a:latin typeface="+mn-lt"/>
                <a:ea typeface="+mn-ea"/>
                <a:cs typeface="+mn-cs"/>
              </a:rPr>
              <a:t>mandate inspections or fees at time of</a:t>
            </a:r>
          </a:p>
          <a:p>
            <a:r>
              <a:rPr lang="en-US" sz="1200" b="0" i="0" u="none" strike="noStrike" kern="1200" baseline="0" dirty="0" smtClean="0">
                <a:solidFill>
                  <a:schemeClr val="tx1"/>
                </a:solidFill>
                <a:latin typeface="+mn-lt"/>
                <a:ea typeface="+mn-ea"/>
                <a:cs typeface="+mn-cs"/>
              </a:rPr>
              <a:t>transfer/when selling or refinancing a home.</a:t>
            </a:r>
          </a:p>
          <a:p>
            <a:r>
              <a:rPr lang="en-US" sz="1200" b="0" i="0" u="none" strike="noStrike" kern="1200" baseline="0" dirty="0" smtClean="0">
                <a:solidFill>
                  <a:schemeClr val="tx1"/>
                </a:solidFill>
                <a:latin typeface="+mn-lt"/>
                <a:ea typeface="+mn-ea"/>
                <a:cs typeface="+mn-cs"/>
              </a:rPr>
              <a:t>• Cities and counties may still adopt ordinances</a:t>
            </a:r>
          </a:p>
          <a:p>
            <a:r>
              <a:rPr lang="en-US" sz="1200" b="0" i="0" u="none" strike="noStrike" kern="1200" baseline="0" dirty="0" smtClean="0">
                <a:solidFill>
                  <a:schemeClr val="tx1"/>
                </a:solidFill>
                <a:latin typeface="+mn-lt"/>
                <a:ea typeface="+mn-ea"/>
                <a:cs typeface="+mn-cs"/>
              </a:rPr>
              <a:t>requiring homeowners to have certain</a:t>
            </a:r>
          </a:p>
          <a:p>
            <a:r>
              <a:rPr lang="en-US" sz="1200" b="0" i="0" u="none" strike="noStrike" kern="1200" baseline="0" dirty="0" smtClean="0">
                <a:solidFill>
                  <a:schemeClr val="tx1"/>
                </a:solidFill>
                <a:latin typeface="+mn-lt"/>
                <a:ea typeface="+mn-ea"/>
                <a:cs typeface="+mn-cs"/>
              </a:rPr>
              <a:t>updates or inspections done, but it cannot</a:t>
            </a:r>
          </a:p>
          <a:p>
            <a:r>
              <a:rPr lang="en-US" sz="1200" b="0" i="0" u="none" strike="noStrike" kern="1200" baseline="0" dirty="0" smtClean="0">
                <a:solidFill>
                  <a:schemeClr val="tx1"/>
                </a:solidFill>
                <a:latin typeface="+mn-lt"/>
                <a:ea typeface="+mn-ea"/>
                <a:cs typeface="+mn-cs"/>
              </a:rPr>
              <a:t>hinge on transfer of the property.</a:t>
            </a:r>
          </a:p>
          <a:p>
            <a:r>
              <a:rPr lang="en-US" sz="1200" b="0" i="0" u="none" strike="noStrike" kern="1200" baseline="0" dirty="0" smtClean="0">
                <a:solidFill>
                  <a:schemeClr val="tx1"/>
                </a:solidFill>
                <a:latin typeface="+mn-lt"/>
                <a:ea typeface="+mn-ea"/>
                <a:cs typeface="+mn-cs"/>
              </a:rPr>
              <a:t>• If an ordinance is needed to protect the safety,</a:t>
            </a:r>
          </a:p>
          <a:p>
            <a:r>
              <a:rPr lang="en-US" sz="1200" b="0" i="0" u="none" strike="noStrike" kern="1200" baseline="0" dirty="0" smtClean="0">
                <a:solidFill>
                  <a:schemeClr val="tx1"/>
                </a:solidFill>
                <a:latin typeface="+mn-lt"/>
                <a:ea typeface="+mn-ea"/>
                <a:cs typeface="+mn-cs"/>
              </a:rPr>
              <a:t>health, or water quality of a community it</a:t>
            </a:r>
          </a:p>
          <a:p>
            <a:r>
              <a:rPr lang="en-US" sz="1200" b="0" i="0" u="none" strike="noStrike" kern="1200" baseline="0" dirty="0" smtClean="0">
                <a:solidFill>
                  <a:schemeClr val="tx1"/>
                </a:solidFill>
                <a:latin typeface="+mn-lt"/>
                <a:ea typeface="+mn-ea"/>
                <a:cs typeface="+mn-cs"/>
              </a:rPr>
              <a:t>should not wait until the time of transfer or</a:t>
            </a:r>
          </a:p>
          <a:p>
            <a:r>
              <a:rPr lang="en-US" sz="1200" b="0" i="0" u="none" strike="noStrike" kern="1200" baseline="0" dirty="0" smtClean="0">
                <a:solidFill>
                  <a:schemeClr val="tx1"/>
                </a:solidFill>
                <a:latin typeface="+mn-lt"/>
                <a:ea typeface="+mn-ea"/>
                <a:cs typeface="+mn-cs"/>
              </a:rPr>
              <a:t>sale of a home.</a:t>
            </a:r>
          </a:p>
          <a:p>
            <a:r>
              <a:rPr lang="en-US" sz="1200" b="0" i="0" u="none" strike="noStrike" kern="1200" baseline="0" dirty="0" smtClean="0">
                <a:solidFill>
                  <a:schemeClr val="tx1"/>
                </a:solidFill>
                <a:latin typeface="+mn-lt"/>
                <a:ea typeface="+mn-ea"/>
                <a:cs typeface="+mn-cs"/>
              </a:rPr>
              <a:t>• These ordinances increase the cost of selling a</a:t>
            </a:r>
          </a:p>
          <a:p>
            <a:r>
              <a:rPr lang="en-US" sz="1200" b="0" i="0" u="none" strike="noStrike" kern="1200" baseline="0" dirty="0" smtClean="0">
                <a:solidFill>
                  <a:schemeClr val="tx1"/>
                </a:solidFill>
                <a:latin typeface="+mn-lt"/>
                <a:ea typeface="+mn-ea"/>
                <a:cs typeface="+mn-cs"/>
              </a:rPr>
              <a:t>home and can also cause delays to the sale of</a:t>
            </a:r>
          </a:p>
          <a:p>
            <a:r>
              <a:rPr lang="en-US" sz="1200" b="0" i="0" u="none" strike="noStrike" kern="1200" baseline="0" dirty="0" smtClean="0">
                <a:solidFill>
                  <a:schemeClr val="tx1"/>
                </a:solidFill>
                <a:latin typeface="+mn-lt"/>
                <a:ea typeface="+mn-ea"/>
                <a:cs typeface="+mn-cs"/>
              </a:rPr>
              <a:t>a home.</a:t>
            </a:r>
          </a:p>
          <a:p>
            <a:r>
              <a:rPr lang="en-US" sz="1200" b="0" i="0" u="none" strike="noStrike" kern="1200" baseline="0" dirty="0" smtClean="0">
                <a:solidFill>
                  <a:schemeClr val="tx1"/>
                </a:solidFill>
                <a:latin typeface="+mn-lt"/>
                <a:ea typeface="+mn-ea"/>
                <a:cs typeface="+mn-cs"/>
              </a:rPr>
              <a:t>• Examples of some ordinance mandates are</a:t>
            </a:r>
          </a:p>
          <a:p>
            <a:r>
              <a:rPr lang="en-US" sz="1200" b="0" i="0" u="none" strike="noStrike" kern="1200" baseline="0" dirty="0" smtClean="0">
                <a:solidFill>
                  <a:schemeClr val="tx1"/>
                </a:solidFill>
                <a:latin typeface="+mn-lt"/>
                <a:ea typeface="+mn-ea"/>
                <a:cs typeface="+mn-cs"/>
              </a:rPr>
              <a:t>sump pump, water hook up, and electric</a:t>
            </a:r>
          </a:p>
          <a:p>
            <a:r>
              <a:rPr lang="en-US" sz="1200" b="0" i="0" u="none" strike="noStrike" kern="1200" baseline="0" dirty="0" smtClean="0">
                <a:solidFill>
                  <a:schemeClr val="tx1"/>
                </a:solidFill>
                <a:latin typeface="+mn-lt"/>
                <a:ea typeface="+mn-ea"/>
                <a:cs typeface="+mn-cs"/>
              </a:rPr>
              <a:t>meter inspections, energy efficiency audits</a:t>
            </a:r>
          </a:p>
          <a:p>
            <a:r>
              <a:rPr lang="en-US" sz="1200" b="0" i="0" u="none" strike="noStrike" kern="1200" baseline="0" dirty="0" smtClean="0">
                <a:solidFill>
                  <a:schemeClr val="tx1"/>
                </a:solidFill>
                <a:latin typeface="+mn-lt"/>
                <a:ea typeface="+mn-ea"/>
                <a:cs typeface="+mn-cs"/>
              </a:rPr>
              <a:t>and requirements, and a variety of other</a:t>
            </a:r>
          </a:p>
          <a:p>
            <a:r>
              <a:rPr lang="en-US" sz="1200" b="0" i="0" u="none" strike="noStrike" kern="1200" baseline="0" dirty="0" smtClean="0">
                <a:solidFill>
                  <a:schemeClr val="tx1"/>
                </a:solidFill>
                <a:latin typeface="+mn-lt"/>
                <a:ea typeface="+mn-ea"/>
                <a:cs typeface="+mn-cs"/>
              </a:rPr>
              <a:t>inspections and fees.</a:t>
            </a:r>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18</a:t>
            </a:fld>
            <a:endParaRPr lang="en-US"/>
          </a:p>
        </p:txBody>
      </p:sp>
    </p:spTree>
    <p:extLst>
      <p:ext uri="{BB962C8B-B14F-4D97-AF65-F5344CB8AC3E}">
        <p14:creationId xmlns:p14="http://schemas.microsoft.com/office/powerpoint/2010/main" val="3549129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Prohibits cities and counties from passing</a:t>
            </a:r>
          </a:p>
          <a:p>
            <a:r>
              <a:rPr lang="en-US" sz="1200" b="0" i="0" u="none" strike="noStrike" kern="1200" baseline="0" dirty="0" smtClean="0">
                <a:solidFill>
                  <a:schemeClr val="tx1"/>
                </a:solidFill>
                <a:latin typeface="+mn-lt"/>
                <a:ea typeface="+mn-ea"/>
                <a:cs typeface="+mn-cs"/>
              </a:rPr>
              <a:t>ordinances and other measures that would</a:t>
            </a:r>
          </a:p>
          <a:p>
            <a:r>
              <a:rPr lang="en-US" sz="1200" b="0" i="0" u="none" strike="noStrike" kern="1200" baseline="0" dirty="0" smtClean="0">
                <a:solidFill>
                  <a:schemeClr val="tx1"/>
                </a:solidFill>
                <a:latin typeface="+mn-lt"/>
                <a:ea typeface="+mn-ea"/>
                <a:cs typeface="+mn-cs"/>
              </a:rPr>
              <a:t>mandate inspections or fees at time of</a:t>
            </a:r>
          </a:p>
          <a:p>
            <a:r>
              <a:rPr lang="en-US" sz="1200" b="0" i="0" u="none" strike="noStrike" kern="1200" baseline="0" dirty="0" smtClean="0">
                <a:solidFill>
                  <a:schemeClr val="tx1"/>
                </a:solidFill>
                <a:latin typeface="+mn-lt"/>
                <a:ea typeface="+mn-ea"/>
                <a:cs typeface="+mn-cs"/>
              </a:rPr>
              <a:t>transfer/when selling or refinancing a home.</a:t>
            </a:r>
          </a:p>
          <a:p>
            <a:r>
              <a:rPr lang="en-US" sz="1200" b="0" i="0" u="none" strike="noStrike" kern="1200" baseline="0" dirty="0" smtClean="0">
                <a:solidFill>
                  <a:schemeClr val="tx1"/>
                </a:solidFill>
                <a:latin typeface="+mn-lt"/>
                <a:ea typeface="+mn-ea"/>
                <a:cs typeface="+mn-cs"/>
              </a:rPr>
              <a:t>• Cities and counties may still adopt ordinances</a:t>
            </a:r>
          </a:p>
          <a:p>
            <a:r>
              <a:rPr lang="en-US" sz="1200" b="0" i="0" u="none" strike="noStrike" kern="1200" baseline="0" dirty="0" smtClean="0">
                <a:solidFill>
                  <a:schemeClr val="tx1"/>
                </a:solidFill>
                <a:latin typeface="+mn-lt"/>
                <a:ea typeface="+mn-ea"/>
                <a:cs typeface="+mn-cs"/>
              </a:rPr>
              <a:t>requiring homeowners to have certain</a:t>
            </a:r>
          </a:p>
          <a:p>
            <a:r>
              <a:rPr lang="en-US" sz="1200" b="0" i="0" u="none" strike="noStrike" kern="1200" baseline="0" dirty="0" smtClean="0">
                <a:solidFill>
                  <a:schemeClr val="tx1"/>
                </a:solidFill>
                <a:latin typeface="+mn-lt"/>
                <a:ea typeface="+mn-ea"/>
                <a:cs typeface="+mn-cs"/>
              </a:rPr>
              <a:t>updates or inspections done, but it cannot</a:t>
            </a:r>
          </a:p>
          <a:p>
            <a:r>
              <a:rPr lang="en-US" sz="1200" b="0" i="0" u="none" strike="noStrike" kern="1200" baseline="0" dirty="0" smtClean="0">
                <a:solidFill>
                  <a:schemeClr val="tx1"/>
                </a:solidFill>
                <a:latin typeface="+mn-lt"/>
                <a:ea typeface="+mn-ea"/>
                <a:cs typeface="+mn-cs"/>
              </a:rPr>
              <a:t>hinge on transfer of the property.</a:t>
            </a:r>
          </a:p>
          <a:p>
            <a:r>
              <a:rPr lang="en-US" sz="1200" b="0" i="0" u="none" strike="noStrike" kern="1200" baseline="0" dirty="0" smtClean="0">
                <a:solidFill>
                  <a:schemeClr val="tx1"/>
                </a:solidFill>
                <a:latin typeface="+mn-lt"/>
                <a:ea typeface="+mn-ea"/>
                <a:cs typeface="+mn-cs"/>
              </a:rPr>
              <a:t>• If an ordinance is needed to protect the safety,</a:t>
            </a:r>
          </a:p>
          <a:p>
            <a:r>
              <a:rPr lang="en-US" sz="1200" b="0" i="0" u="none" strike="noStrike" kern="1200" baseline="0" dirty="0" smtClean="0">
                <a:solidFill>
                  <a:schemeClr val="tx1"/>
                </a:solidFill>
                <a:latin typeface="+mn-lt"/>
                <a:ea typeface="+mn-ea"/>
                <a:cs typeface="+mn-cs"/>
              </a:rPr>
              <a:t>health, or water quality of a community it</a:t>
            </a:r>
          </a:p>
          <a:p>
            <a:r>
              <a:rPr lang="en-US" sz="1200" b="0" i="0" u="none" strike="noStrike" kern="1200" baseline="0" dirty="0" smtClean="0">
                <a:solidFill>
                  <a:schemeClr val="tx1"/>
                </a:solidFill>
                <a:latin typeface="+mn-lt"/>
                <a:ea typeface="+mn-ea"/>
                <a:cs typeface="+mn-cs"/>
              </a:rPr>
              <a:t>should not wait until the time of transfer or</a:t>
            </a:r>
          </a:p>
          <a:p>
            <a:r>
              <a:rPr lang="en-US" sz="1200" b="0" i="0" u="none" strike="noStrike" kern="1200" baseline="0" dirty="0" smtClean="0">
                <a:solidFill>
                  <a:schemeClr val="tx1"/>
                </a:solidFill>
                <a:latin typeface="+mn-lt"/>
                <a:ea typeface="+mn-ea"/>
                <a:cs typeface="+mn-cs"/>
              </a:rPr>
              <a:t>sale of a home.</a:t>
            </a:r>
          </a:p>
          <a:p>
            <a:r>
              <a:rPr lang="en-US" sz="1200" b="0" i="0" u="none" strike="noStrike" kern="1200" baseline="0" dirty="0" smtClean="0">
                <a:solidFill>
                  <a:schemeClr val="tx1"/>
                </a:solidFill>
                <a:latin typeface="+mn-lt"/>
                <a:ea typeface="+mn-ea"/>
                <a:cs typeface="+mn-cs"/>
              </a:rPr>
              <a:t>• These ordinances increase the cost of selling a</a:t>
            </a:r>
          </a:p>
          <a:p>
            <a:r>
              <a:rPr lang="en-US" sz="1200" b="0" i="0" u="none" strike="noStrike" kern="1200" baseline="0" dirty="0" smtClean="0">
                <a:solidFill>
                  <a:schemeClr val="tx1"/>
                </a:solidFill>
                <a:latin typeface="+mn-lt"/>
                <a:ea typeface="+mn-ea"/>
                <a:cs typeface="+mn-cs"/>
              </a:rPr>
              <a:t>home and can also cause delays to the sale of</a:t>
            </a:r>
          </a:p>
          <a:p>
            <a:r>
              <a:rPr lang="en-US" sz="1200" b="0" i="0" u="none" strike="noStrike" kern="1200" baseline="0" dirty="0" smtClean="0">
                <a:solidFill>
                  <a:schemeClr val="tx1"/>
                </a:solidFill>
                <a:latin typeface="+mn-lt"/>
                <a:ea typeface="+mn-ea"/>
                <a:cs typeface="+mn-cs"/>
              </a:rPr>
              <a:t>a home.</a:t>
            </a:r>
          </a:p>
          <a:p>
            <a:r>
              <a:rPr lang="en-US" sz="1200" b="0" i="0" u="none" strike="noStrike" kern="1200" baseline="0" dirty="0" smtClean="0">
                <a:solidFill>
                  <a:schemeClr val="tx1"/>
                </a:solidFill>
                <a:latin typeface="+mn-lt"/>
                <a:ea typeface="+mn-ea"/>
                <a:cs typeface="+mn-cs"/>
              </a:rPr>
              <a:t>• Examples of some ordinance mandates are</a:t>
            </a:r>
          </a:p>
          <a:p>
            <a:r>
              <a:rPr lang="en-US" sz="1200" b="0" i="0" u="none" strike="noStrike" kern="1200" baseline="0" dirty="0" smtClean="0">
                <a:solidFill>
                  <a:schemeClr val="tx1"/>
                </a:solidFill>
                <a:latin typeface="+mn-lt"/>
                <a:ea typeface="+mn-ea"/>
                <a:cs typeface="+mn-cs"/>
              </a:rPr>
              <a:t>sump pump, water hook up, and electric</a:t>
            </a:r>
          </a:p>
          <a:p>
            <a:r>
              <a:rPr lang="en-US" sz="1200" b="0" i="0" u="none" strike="noStrike" kern="1200" baseline="0" dirty="0" smtClean="0">
                <a:solidFill>
                  <a:schemeClr val="tx1"/>
                </a:solidFill>
                <a:latin typeface="+mn-lt"/>
                <a:ea typeface="+mn-ea"/>
                <a:cs typeface="+mn-cs"/>
              </a:rPr>
              <a:t>meter inspections, energy efficiency audits</a:t>
            </a:r>
          </a:p>
          <a:p>
            <a:r>
              <a:rPr lang="en-US" sz="1200" b="0" i="0" u="none" strike="noStrike" kern="1200" baseline="0" dirty="0" smtClean="0">
                <a:solidFill>
                  <a:schemeClr val="tx1"/>
                </a:solidFill>
                <a:latin typeface="+mn-lt"/>
                <a:ea typeface="+mn-ea"/>
                <a:cs typeface="+mn-cs"/>
              </a:rPr>
              <a:t>and requirements, and a variety of other</a:t>
            </a:r>
          </a:p>
          <a:p>
            <a:r>
              <a:rPr lang="en-US" sz="1200" b="0" i="0" u="none" strike="noStrike" kern="1200" baseline="0" dirty="0" smtClean="0">
                <a:solidFill>
                  <a:schemeClr val="tx1"/>
                </a:solidFill>
                <a:latin typeface="+mn-lt"/>
                <a:ea typeface="+mn-ea"/>
                <a:cs typeface="+mn-cs"/>
              </a:rPr>
              <a:t>inspections and fees.</a:t>
            </a:r>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19</a:t>
            </a:fld>
            <a:endParaRPr lang="en-US"/>
          </a:p>
        </p:txBody>
      </p:sp>
    </p:spTree>
    <p:extLst>
      <p:ext uri="{BB962C8B-B14F-4D97-AF65-F5344CB8AC3E}">
        <p14:creationId xmlns:p14="http://schemas.microsoft.com/office/powerpoint/2010/main" val="354912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Southeast Iowa Board of REALTORS® secured a </a:t>
            </a:r>
            <a:r>
              <a:rPr lang="en-US" sz="1200" b="0" i="0" kern="1200" dirty="0" err="1" smtClean="0">
                <a:solidFill>
                  <a:schemeClr val="tx1"/>
                </a:solidFill>
                <a:effectLst/>
                <a:latin typeface="+mn-lt"/>
                <a:ea typeface="+mn-ea"/>
                <a:cs typeface="+mn-cs"/>
              </a:rPr>
              <a:t>Placemaking</a:t>
            </a:r>
            <a:r>
              <a:rPr lang="en-US" sz="1200" b="0" i="0" kern="1200" dirty="0" smtClean="0">
                <a:solidFill>
                  <a:schemeClr val="tx1"/>
                </a:solidFill>
                <a:effectLst/>
                <a:latin typeface="+mn-lt"/>
                <a:ea typeface="+mn-ea"/>
                <a:cs typeface="+mn-cs"/>
              </a:rPr>
              <a:t> grant for a complete renovation of an empty alley way in Oskaloosa. The $5,000 grant assisted in alley way clean up and renovation. It is now used as an appealing community space, filled with local art, entertainment and special events. The project was even recognized as “Signature Project of the Year” by Governor Terry </a:t>
            </a:r>
            <a:r>
              <a:rPr lang="en-US" sz="1200" b="0" i="0" kern="1200" dirty="0" err="1" smtClean="0">
                <a:solidFill>
                  <a:schemeClr val="tx1"/>
                </a:solidFill>
                <a:effectLst/>
                <a:latin typeface="+mn-lt"/>
                <a:ea typeface="+mn-ea"/>
                <a:cs typeface="+mn-cs"/>
              </a:rPr>
              <a:t>Branstad</a:t>
            </a:r>
            <a:r>
              <a:rPr lang="en-US" sz="1200" b="0" i="0" kern="1200" dirty="0" smtClean="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11B4F2-D0C5-4EB5-A4BC-3AF667E99EF4}" type="slidenum">
              <a:rPr lang="en-US" smtClean="0"/>
              <a:t>21</a:t>
            </a:fld>
            <a:endParaRPr lang="en-US"/>
          </a:p>
        </p:txBody>
      </p:sp>
    </p:spTree>
    <p:extLst>
      <p:ext uri="{BB962C8B-B14F-4D97-AF65-F5344CB8AC3E}">
        <p14:creationId xmlns:p14="http://schemas.microsoft.com/office/powerpoint/2010/main" val="2958396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Southeast Iowa Board of Realtors recently received a Smart Growth grant from NAR worth $15,000 to become a proud stakeholder in the Ottumwa Better Block project. Better Block works with communities and their leaders to create positive change by encouraging residents to take action in their community, incorporate ideas for permanent improvements, guide small businesses and entrepreneurs to open storefronts downtown, improve entertainment and quality of life for Ottumwa residents, and attract new visitors.</a:t>
            </a:r>
          </a:p>
          <a:p>
            <a:endParaRPr lang="en-US" dirty="0" smtClean="0"/>
          </a:p>
          <a:p>
            <a:r>
              <a:rPr lang="en-US" dirty="0" smtClean="0"/>
              <a:t> In October, volunteers transformed downtown Ottumwa by painting bike paths, planting trees and flowers, opening pop-up shops, and building areas for entertainment which included live music, local art, and playgrounds for children. This one day block party was a huge success, and gave Ottumwa residents and leaders the tools to continue to revitalize their downtown area and foster its growth. </a:t>
            </a:r>
          </a:p>
          <a:p>
            <a:endParaRPr lang="en-US" dirty="0" smtClean="0"/>
          </a:p>
          <a:p>
            <a:r>
              <a:rPr lang="en-US" dirty="0" smtClean="0"/>
              <a:t>This project was recognized by the National Association of Realtors® and shared through the Realtor® Action Center database which is seen by over 1.2 million Realtors®. Proud partners of this project include the: National Endowment for the Arts, National Association of Realtors®, South East Iowa Regional Board of Realtors®, Ottumwa Regional Legacy Foundation, City of Ottumwa and the University of Iowa Business Leadership Network, Main Street Ottumwa, Better Block Foundation, Iowa Economic Development Authority, and the Area 15 Regional Planning Commission.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11B4F2-D0C5-4EB5-A4BC-3AF667E99EF4}" type="slidenum">
              <a:rPr lang="en-US" smtClean="0"/>
              <a:t>22</a:t>
            </a:fld>
            <a:endParaRPr lang="en-US"/>
          </a:p>
        </p:txBody>
      </p:sp>
    </p:spTree>
    <p:extLst>
      <p:ext uri="{BB962C8B-B14F-4D97-AF65-F5344CB8AC3E}">
        <p14:creationId xmlns:p14="http://schemas.microsoft.com/office/powerpoint/2010/main" val="295839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Mark Kamps, see description</a:t>
            </a:r>
            <a:r>
              <a:rPr lang="en-US" sz="1200" b="0" i="0" kern="1200" baseline="0" dirty="0" smtClean="0">
                <a:solidFill>
                  <a:schemeClr val="tx1"/>
                </a:solidFill>
                <a:effectLst/>
                <a:latin typeface="+mn-lt"/>
                <a:ea typeface="+mn-ea"/>
                <a:cs typeface="+mn-cs"/>
              </a:rPr>
              <a:t> below. You can summarize. It would be good to mention it helped a veteran and her 3 boys.</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DMAAR members have helped with The Habitat for Humanity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Hammer and Heels project which will benefit a single mom with three boys. "It is an honor to help out such</a:t>
            </a:r>
          </a:p>
          <a:p>
            <a:r>
              <a:rPr lang="en-US" sz="1200" b="0" i="0" kern="1200" dirty="0" smtClean="0">
                <a:solidFill>
                  <a:schemeClr val="tx1"/>
                </a:solidFill>
                <a:effectLst/>
                <a:latin typeface="+mn-lt"/>
                <a:ea typeface="+mn-ea"/>
                <a:cs typeface="+mn-cs"/>
              </a:rPr>
              <a:t>deserving and hardworking families in the area," said Linda </a:t>
            </a:r>
            <a:r>
              <a:rPr lang="en-US" sz="1200" b="0" i="0" kern="1200" dirty="0" err="1" smtClean="0">
                <a:solidFill>
                  <a:schemeClr val="tx1"/>
                </a:solidFill>
                <a:effectLst/>
                <a:latin typeface="+mn-lt"/>
                <a:ea typeface="+mn-ea"/>
                <a:cs typeface="+mn-cs"/>
              </a:rPr>
              <a:t>Westergaard</a:t>
            </a:r>
            <a:r>
              <a:rPr lang="en-US" sz="1200" b="0" i="0" kern="1200" dirty="0" smtClean="0">
                <a:solidFill>
                  <a:schemeClr val="tx1"/>
                </a:solidFill>
                <a:effectLst/>
                <a:latin typeface="+mn-lt"/>
                <a:ea typeface="+mn-ea"/>
                <a:cs typeface="+mn-cs"/>
              </a:rPr>
              <a:t>. Rebuilding Together was another</a:t>
            </a:r>
          </a:p>
          <a:p>
            <a:r>
              <a:rPr lang="en-US" sz="1200" b="0" i="0" kern="1200" dirty="0" smtClean="0">
                <a:solidFill>
                  <a:schemeClr val="tx1"/>
                </a:solidFill>
                <a:effectLst/>
                <a:latin typeface="+mn-lt"/>
                <a:ea typeface="+mn-ea"/>
                <a:cs typeface="+mn-cs"/>
              </a:rPr>
              <a:t>project our Realtor® members helped out with recently. "Working on Vicki Campbell's house with Rebuilding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Together, was a great experience for everyone involved and it allowed Realtors to contribute to the</a:t>
            </a:r>
          </a:p>
          <a:p>
            <a:r>
              <a:rPr lang="en-US" sz="1200" b="0" i="0" kern="1200" dirty="0" smtClean="0">
                <a:solidFill>
                  <a:schemeClr val="tx1"/>
                </a:solidFill>
                <a:effectLst/>
                <a:latin typeface="+mn-lt"/>
                <a:ea typeface="+mn-ea"/>
                <a:cs typeface="+mn-cs"/>
              </a:rPr>
              <a:t>community that they love," stated Linda </a:t>
            </a:r>
            <a:r>
              <a:rPr lang="en-US" sz="1200" b="0" i="0" kern="1200" dirty="0" err="1" smtClean="0">
                <a:solidFill>
                  <a:schemeClr val="tx1"/>
                </a:solidFill>
                <a:effectLst/>
                <a:latin typeface="+mn-lt"/>
                <a:ea typeface="+mn-ea"/>
                <a:cs typeface="+mn-cs"/>
              </a:rPr>
              <a:t>Westergaard</a:t>
            </a:r>
            <a:r>
              <a:rPr lang="en-US" sz="1200" b="0" i="0" kern="1200" dirty="0" smtClean="0">
                <a:solidFill>
                  <a:schemeClr val="tx1"/>
                </a:solidFill>
                <a:effectLst/>
                <a:latin typeface="+mn-lt"/>
                <a:ea typeface="+mn-ea"/>
                <a:cs typeface="+mn-cs"/>
              </a:rPr>
              <a:t>. Vicki is a Navy Veteran helping to raise her</a:t>
            </a:r>
          </a:p>
          <a:p>
            <a:r>
              <a:rPr lang="en-US" sz="1200" b="0" i="0" kern="1200" dirty="0" smtClean="0">
                <a:solidFill>
                  <a:schemeClr val="tx1"/>
                </a:solidFill>
                <a:effectLst/>
                <a:latin typeface="+mn-lt"/>
                <a:ea typeface="+mn-ea"/>
                <a:cs typeface="+mn-cs"/>
              </a:rPr>
              <a:t>grandchildren and needed some help cleaning up around the yard and making minor fixes around the house.</a:t>
            </a:r>
          </a:p>
          <a:p>
            <a:r>
              <a:rPr lang="en-US" sz="1200" b="0" i="0" kern="1200" dirty="0" smtClean="0">
                <a:solidFill>
                  <a:schemeClr val="tx1"/>
                </a:solidFill>
                <a:effectLst/>
                <a:latin typeface="+mn-lt"/>
                <a:ea typeface="+mn-ea"/>
                <a:cs typeface="+mn-cs"/>
              </a:rPr>
              <a:t>Des Moines area Realtors® love making a difference in their communities.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11B4F2-D0C5-4EB5-A4BC-3AF667E99EF4}" type="slidenum">
              <a:rPr lang="en-US" smtClean="0"/>
              <a:t>23</a:t>
            </a:fld>
            <a:endParaRPr lang="en-US"/>
          </a:p>
        </p:txBody>
      </p:sp>
    </p:spTree>
    <p:extLst>
      <p:ext uri="{BB962C8B-B14F-4D97-AF65-F5344CB8AC3E}">
        <p14:creationId xmlns:p14="http://schemas.microsoft.com/office/powerpoint/2010/main" val="2958396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Originating in the Quad Cities area in memory of Jack </a:t>
            </a:r>
            <a:r>
              <a:rPr lang="en-US" sz="1200" b="0" i="0" kern="1200" dirty="0" err="1" smtClean="0">
                <a:solidFill>
                  <a:schemeClr val="tx1"/>
                </a:solidFill>
                <a:effectLst/>
                <a:latin typeface="+mn-lt"/>
                <a:ea typeface="+mn-ea"/>
                <a:cs typeface="+mn-cs"/>
              </a:rPr>
              <a:t>Lindaman</a:t>
            </a:r>
            <a:r>
              <a:rPr lang="en-US" sz="1200" b="0" i="0" kern="1200" dirty="0" smtClean="0">
                <a:solidFill>
                  <a:schemeClr val="tx1"/>
                </a:solidFill>
                <a:effectLst/>
                <a:latin typeface="+mn-lt"/>
                <a:ea typeface="+mn-ea"/>
                <a:cs typeface="+mn-cs"/>
              </a:rPr>
              <a:t>, the project gives 4th and 5th graders the opportunity to pay it forward in any way the class chooses. The original project was carried out 4 years ago with each person in Jack’s class at Alan Shepard Elementary School receiving $100 to pay it forward. There were not any stipulations given or rules to follow on how to use the money. Projects ranged from donations to charitable organizations to passing out roses to strangers. </a:t>
            </a:r>
          </a:p>
          <a:p>
            <a:r>
              <a:rPr lang="en-US" sz="1200" b="0" i="0" kern="1200" dirty="0" smtClean="0">
                <a:solidFill>
                  <a:schemeClr val="tx1"/>
                </a:solidFill>
                <a:effectLst/>
                <a:latin typeface="+mn-lt"/>
                <a:ea typeface="+mn-ea"/>
                <a:cs typeface="+mn-cs"/>
              </a:rPr>
              <a:t>RFI now gives $250 for</a:t>
            </a:r>
            <a:r>
              <a:rPr lang="en-US" sz="1200" b="0" i="0" kern="1200" baseline="0" dirty="0" smtClean="0">
                <a:solidFill>
                  <a:schemeClr val="tx1"/>
                </a:solidFill>
                <a:effectLst/>
                <a:latin typeface="+mn-lt"/>
                <a:ea typeface="+mn-ea"/>
                <a:cs typeface="+mn-cs"/>
              </a:rPr>
              <a:t> each class and they can choose a Pay-It-Forward Project that helps or recognizes Iowans. </a:t>
            </a:r>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24</a:t>
            </a:fld>
            <a:endParaRPr lang="en-US"/>
          </a:p>
        </p:txBody>
      </p:sp>
    </p:spTree>
    <p:extLst>
      <p:ext uri="{BB962C8B-B14F-4D97-AF65-F5344CB8AC3E}">
        <p14:creationId xmlns:p14="http://schemas.microsoft.com/office/powerpoint/2010/main" val="90225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2</a:t>
            </a:fld>
            <a:endParaRPr lang="en-US"/>
          </a:p>
        </p:txBody>
      </p:sp>
    </p:spTree>
    <p:extLst>
      <p:ext uri="{BB962C8B-B14F-4D97-AF65-F5344CB8AC3E}">
        <p14:creationId xmlns:p14="http://schemas.microsoft.com/office/powerpoint/2010/main" val="3634717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25</a:t>
            </a:fld>
            <a:endParaRPr lang="en-US"/>
          </a:p>
        </p:txBody>
      </p:sp>
    </p:spTree>
    <p:extLst>
      <p:ext uri="{BB962C8B-B14F-4D97-AF65-F5344CB8AC3E}">
        <p14:creationId xmlns:p14="http://schemas.microsoft.com/office/powerpoint/2010/main" val="902253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FTHB</a:t>
            </a:r>
            <a:r>
              <a:rPr lang="en-US" baseline="0" dirty="0" smtClean="0"/>
              <a:t> Savings Account was something we have been working on for a couple of years and we were very proud to get that passed last year. </a:t>
            </a:r>
            <a:endParaRPr lang="en-US" dirty="0" smtClean="0"/>
          </a:p>
          <a:p>
            <a:endParaRPr lang="en-US" dirty="0" smtClean="0"/>
          </a:p>
          <a:p>
            <a:r>
              <a:rPr lang="en-US" dirty="0" smtClean="0"/>
              <a:t>We are  still waiting on the rules</a:t>
            </a:r>
            <a:r>
              <a:rPr lang="en-US" baseline="0" dirty="0" smtClean="0"/>
              <a:t> an regulations to be finalized by the Department of Revenue. Several banks have already started marketing these accounts and are giving a higher interest rate to consumers. </a:t>
            </a:r>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26</a:t>
            </a:fld>
            <a:endParaRPr lang="en-US"/>
          </a:p>
        </p:txBody>
      </p:sp>
    </p:spTree>
    <p:extLst>
      <p:ext uri="{BB962C8B-B14F-4D97-AF65-F5344CB8AC3E}">
        <p14:creationId xmlns:p14="http://schemas.microsoft.com/office/powerpoint/2010/main" val="221110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 Home Tech is growing in popularity.</a:t>
            </a:r>
            <a:r>
              <a:rPr lang="en-US" baseline="0" dirty="0" smtClean="0"/>
              <a:t> Top interests are in smart locks, lights, thermostats, cameras </a:t>
            </a:r>
            <a:endParaRPr lang="en-US" dirty="0" smtClean="0"/>
          </a:p>
          <a:p>
            <a:endParaRPr lang="en-US" dirty="0" smtClean="0"/>
          </a:p>
          <a:p>
            <a:r>
              <a:rPr lang="en-US" dirty="0" smtClean="0"/>
              <a:t>Speak to examples of the 3-D</a:t>
            </a:r>
            <a:r>
              <a:rPr lang="en-US" baseline="0" dirty="0" smtClean="0"/>
              <a:t> Listing and where you can see the home in a 3-D view as if you were looking in and around a dollhouse</a:t>
            </a:r>
          </a:p>
          <a:p>
            <a:endParaRPr lang="en-US" baseline="0" dirty="0" smtClean="0"/>
          </a:p>
          <a:p>
            <a:r>
              <a:rPr lang="en-US" baseline="0" dirty="0" smtClean="0"/>
              <a:t>Using photos and videos to do a walk-through that allows you to look up, down and all around the room </a:t>
            </a:r>
          </a:p>
          <a:p>
            <a:endParaRPr lang="en-US" baseline="0" dirty="0" smtClean="0"/>
          </a:p>
          <a:p>
            <a:r>
              <a:rPr lang="en-US" baseline="0" dirty="0" smtClean="0"/>
              <a:t>Virtual Staging - taking empty rooms and using powerful digital tools to change the color of the room, add a sofa, chairs, coffee tables, shelves, etc. </a:t>
            </a:r>
          </a:p>
        </p:txBody>
      </p:sp>
      <p:sp>
        <p:nvSpPr>
          <p:cNvPr id="4" name="Slide Number Placeholder 3"/>
          <p:cNvSpPr>
            <a:spLocks noGrp="1"/>
          </p:cNvSpPr>
          <p:nvPr>
            <p:ph type="sldNum" sz="quarter" idx="10"/>
          </p:nvPr>
        </p:nvSpPr>
        <p:spPr/>
        <p:txBody>
          <a:bodyPr/>
          <a:lstStyle/>
          <a:p>
            <a:fld id="{D811B4F2-D0C5-4EB5-A4BC-3AF667E99EF4}" type="slidenum">
              <a:rPr lang="en-US" smtClean="0"/>
              <a:t>29</a:t>
            </a:fld>
            <a:endParaRPr lang="en-US"/>
          </a:p>
        </p:txBody>
      </p:sp>
    </p:spTree>
    <p:extLst>
      <p:ext uri="{BB962C8B-B14F-4D97-AF65-F5344CB8AC3E}">
        <p14:creationId xmlns:p14="http://schemas.microsoft.com/office/powerpoint/2010/main" val="3465616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an agent is at an all-time high</a:t>
            </a:r>
          </a:p>
          <a:p>
            <a:endParaRPr lang="en-US" baseline="0" dirty="0" smtClean="0"/>
          </a:p>
          <a:p>
            <a:r>
              <a:rPr lang="en-US" baseline="0" dirty="0" smtClean="0"/>
              <a:t>21% of First Time buyer living at home before the purchase.  This is the highest is has ever been </a:t>
            </a:r>
          </a:p>
          <a:p>
            <a:endParaRPr lang="en-US" baseline="0" dirty="0" smtClean="0"/>
          </a:p>
          <a:p>
            <a:r>
              <a:rPr lang="en-US" baseline="0" dirty="0" smtClean="0"/>
              <a:t>Mark – Do you have any short stories or anecdotes to illustrate these points? </a:t>
            </a:r>
          </a:p>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30</a:t>
            </a:fld>
            <a:endParaRPr lang="en-US"/>
          </a:p>
        </p:txBody>
      </p:sp>
    </p:spTree>
    <p:extLst>
      <p:ext uri="{BB962C8B-B14F-4D97-AF65-F5344CB8AC3E}">
        <p14:creationId xmlns:p14="http://schemas.microsoft.com/office/powerpoint/2010/main" val="269620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Millenials</a:t>
            </a:r>
            <a:r>
              <a:rPr lang="en-US" baseline="0" dirty="0" smtClean="0"/>
              <a:t> in the largest demographic of younger buyers or soon to be buyers</a:t>
            </a:r>
          </a:p>
          <a:p>
            <a:endParaRPr lang="en-US" baseline="0" dirty="0" smtClean="0"/>
          </a:p>
          <a:p>
            <a:r>
              <a:rPr lang="en-US" baseline="0" dirty="0" smtClean="0"/>
              <a:t>Realtors must be ready and understand that they are the first point of contact in most cases and that the </a:t>
            </a:r>
            <a:r>
              <a:rPr lang="en-US" baseline="0" dirty="0" err="1" smtClean="0"/>
              <a:t>Millenials</a:t>
            </a:r>
            <a:r>
              <a:rPr lang="en-US" baseline="0" dirty="0" smtClean="0"/>
              <a:t> likely have done a lot of research before reaching out. </a:t>
            </a:r>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31</a:t>
            </a:fld>
            <a:endParaRPr lang="en-US"/>
          </a:p>
        </p:txBody>
      </p:sp>
    </p:spTree>
    <p:extLst>
      <p:ext uri="{BB962C8B-B14F-4D97-AF65-F5344CB8AC3E}">
        <p14:creationId xmlns:p14="http://schemas.microsoft.com/office/powerpoint/2010/main" val="269620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3</a:t>
            </a:fld>
            <a:endParaRPr lang="en-US"/>
          </a:p>
        </p:txBody>
      </p:sp>
    </p:spTree>
    <p:extLst>
      <p:ext uri="{BB962C8B-B14F-4D97-AF65-F5344CB8AC3E}">
        <p14:creationId xmlns:p14="http://schemas.microsoft.com/office/powerpoint/2010/main" val="363471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4</a:t>
            </a:fld>
            <a:endParaRPr lang="en-US"/>
          </a:p>
        </p:txBody>
      </p:sp>
    </p:spTree>
    <p:extLst>
      <p:ext uri="{BB962C8B-B14F-4D97-AF65-F5344CB8AC3E}">
        <p14:creationId xmlns:p14="http://schemas.microsoft.com/office/powerpoint/2010/main" val="363471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5</a:t>
            </a:fld>
            <a:endParaRPr lang="en-US"/>
          </a:p>
        </p:txBody>
      </p:sp>
    </p:spTree>
    <p:extLst>
      <p:ext uri="{BB962C8B-B14F-4D97-AF65-F5344CB8AC3E}">
        <p14:creationId xmlns:p14="http://schemas.microsoft.com/office/powerpoint/2010/main" val="363471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8</a:t>
            </a:fld>
            <a:endParaRPr lang="en-US"/>
          </a:p>
        </p:txBody>
      </p:sp>
    </p:spTree>
    <p:extLst>
      <p:ext uri="{BB962C8B-B14F-4D97-AF65-F5344CB8AC3E}">
        <p14:creationId xmlns:p14="http://schemas.microsoft.com/office/powerpoint/2010/main" val="144561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9</a:t>
            </a:fld>
            <a:endParaRPr lang="en-US"/>
          </a:p>
        </p:txBody>
      </p:sp>
    </p:spTree>
    <p:extLst>
      <p:ext uri="{BB962C8B-B14F-4D97-AF65-F5344CB8AC3E}">
        <p14:creationId xmlns:p14="http://schemas.microsoft.com/office/powerpoint/2010/main" val="144561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10</a:t>
            </a:fld>
            <a:endParaRPr lang="en-US"/>
          </a:p>
        </p:txBody>
      </p:sp>
    </p:spTree>
    <p:extLst>
      <p:ext uri="{BB962C8B-B14F-4D97-AF65-F5344CB8AC3E}">
        <p14:creationId xmlns:p14="http://schemas.microsoft.com/office/powerpoint/2010/main" val="144561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1B4F2-D0C5-4EB5-A4BC-3AF667E99EF4}" type="slidenum">
              <a:rPr lang="en-US" smtClean="0"/>
              <a:t>13</a:t>
            </a:fld>
            <a:endParaRPr lang="en-US"/>
          </a:p>
        </p:txBody>
      </p:sp>
    </p:spTree>
    <p:extLst>
      <p:ext uri="{BB962C8B-B14F-4D97-AF65-F5344CB8AC3E}">
        <p14:creationId xmlns:p14="http://schemas.microsoft.com/office/powerpoint/2010/main" val="223271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a:latin typeface="Century Gothic" panose="020B0502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b="1">
                <a:solidFill>
                  <a:schemeClr val="tx1">
                    <a:tint val="75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EB7982E-F330-493C-AF27-6B74FFE14A7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80B1-9DF3-4B97-BEE1-44FF2EF480E4}" type="slidenum">
              <a:rPr lang="en-US" smtClean="0"/>
              <a:t>‹#›</a:t>
            </a:fld>
            <a:endParaRPr lang="en-US"/>
          </a:p>
        </p:txBody>
      </p:sp>
    </p:spTree>
    <p:extLst>
      <p:ext uri="{BB962C8B-B14F-4D97-AF65-F5344CB8AC3E}">
        <p14:creationId xmlns:p14="http://schemas.microsoft.com/office/powerpoint/2010/main" val="34815233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7982E-F330-493C-AF27-6B74FFE14A7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80B1-9DF3-4B97-BEE1-44FF2EF480E4}" type="slidenum">
              <a:rPr lang="en-US" smtClean="0"/>
              <a:t>‹#›</a:t>
            </a:fld>
            <a:endParaRPr lang="en-US"/>
          </a:p>
        </p:txBody>
      </p:sp>
    </p:spTree>
    <p:extLst>
      <p:ext uri="{BB962C8B-B14F-4D97-AF65-F5344CB8AC3E}">
        <p14:creationId xmlns:p14="http://schemas.microsoft.com/office/powerpoint/2010/main" val="204368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7982E-F330-493C-AF27-6B74FFE14A7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80B1-9DF3-4B97-BEE1-44FF2EF480E4}" type="slidenum">
              <a:rPr lang="en-US" smtClean="0"/>
              <a:t>‹#›</a:t>
            </a:fld>
            <a:endParaRPr lang="en-US"/>
          </a:p>
        </p:txBody>
      </p:sp>
    </p:spTree>
    <p:extLst>
      <p:ext uri="{BB962C8B-B14F-4D97-AF65-F5344CB8AC3E}">
        <p14:creationId xmlns:p14="http://schemas.microsoft.com/office/powerpoint/2010/main" val="195472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7982E-F330-493C-AF27-6B74FFE14A7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80B1-9DF3-4B97-BEE1-44FF2EF480E4}" type="slidenum">
              <a:rPr lang="en-US" smtClean="0"/>
              <a:t>‹#›</a:t>
            </a:fld>
            <a:endParaRPr lang="en-US"/>
          </a:p>
        </p:txBody>
      </p:sp>
    </p:spTree>
    <p:extLst>
      <p:ext uri="{BB962C8B-B14F-4D97-AF65-F5344CB8AC3E}">
        <p14:creationId xmlns:p14="http://schemas.microsoft.com/office/powerpoint/2010/main" val="588795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B7982E-F330-493C-AF27-6B74FFE14A7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80B1-9DF3-4B97-BEE1-44FF2EF480E4}" type="slidenum">
              <a:rPr lang="en-US" smtClean="0"/>
              <a:t>‹#›</a:t>
            </a:fld>
            <a:endParaRPr lang="en-US"/>
          </a:p>
        </p:txBody>
      </p:sp>
    </p:spTree>
    <p:extLst>
      <p:ext uri="{BB962C8B-B14F-4D97-AF65-F5344CB8AC3E}">
        <p14:creationId xmlns:p14="http://schemas.microsoft.com/office/powerpoint/2010/main" val="23068700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B7982E-F330-493C-AF27-6B74FFE14A77}"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B80B1-9DF3-4B97-BEE1-44FF2EF480E4}" type="slidenum">
              <a:rPr lang="en-US" smtClean="0"/>
              <a:t>‹#›</a:t>
            </a:fld>
            <a:endParaRPr lang="en-US"/>
          </a:p>
        </p:txBody>
      </p:sp>
    </p:spTree>
    <p:extLst>
      <p:ext uri="{BB962C8B-B14F-4D97-AF65-F5344CB8AC3E}">
        <p14:creationId xmlns:p14="http://schemas.microsoft.com/office/powerpoint/2010/main" val="145238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B7982E-F330-493C-AF27-6B74FFE14A77}"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B80B1-9DF3-4B97-BEE1-44FF2EF480E4}" type="slidenum">
              <a:rPr lang="en-US" smtClean="0"/>
              <a:t>‹#›</a:t>
            </a:fld>
            <a:endParaRPr lang="en-US"/>
          </a:p>
        </p:txBody>
      </p:sp>
    </p:spTree>
    <p:extLst>
      <p:ext uri="{BB962C8B-B14F-4D97-AF65-F5344CB8AC3E}">
        <p14:creationId xmlns:p14="http://schemas.microsoft.com/office/powerpoint/2010/main" val="4163012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EB7982E-F330-493C-AF27-6B74FFE14A77}"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B80B1-9DF3-4B97-BEE1-44FF2EF480E4}" type="slidenum">
              <a:rPr lang="en-US" smtClean="0"/>
              <a:t>‹#›</a:t>
            </a:fld>
            <a:endParaRPr lang="en-US"/>
          </a:p>
        </p:txBody>
      </p:sp>
    </p:spTree>
    <p:extLst>
      <p:ext uri="{BB962C8B-B14F-4D97-AF65-F5344CB8AC3E}">
        <p14:creationId xmlns:p14="http://schemas.microsoft.com/office/powerpoint/2010/main" val="33467233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7982E-F330-493C-AF27-6B74FFE14A77}"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B80B1-9DF3-4B97-BEE1-44FF2EF480E4}" type="slidenum">
              <a:rPr lang="en-US" smtClean="0"/>
              <a:t>‹#›</a:t>
            </a:fld>
            <a:endParaRPr lang="en-US"/>
          </a:p>
        </p:txBody>
      </p:sp>
    </p:spTree>
    <p:extLst>
      <p:ext uri="{BB962C8B-B14F-4D97-AF65-F5344CB8AC3E}">
        <p14:creationId xmlns:p14="http://schemas.microsoft.com/office/powerpoint/2010/main" val="405069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7982E-F330-493C-AF27-6B74FFE14A77}"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B80B1-9DF3-4B97-BEE1-44FF2EF480E4}" type="slidenum">
              <a:rPr lang="en-US" smtClean="0"/>
              <a:t>‹#›</a:t>
            </a:fld>
            <a:endParaRPr lang="en-US"/>
          </a:p>
        </p:txBody>
      </p:sp>
    </p:spTree>
    <p:extLst>
      <p:ext uri="{BB962C8B-B14F-4D97-AF65-F5344CB8AC3E}">
        <p14:creationId xmlns:p14="http://schemas.microsoft.com/office/powerpoint/2010/main" val="113312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7982E-F330-493C-AF27-6B74FFE14A77}"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B80B1-9DF3-4B97-BEE1-44FF2EF480E4}" type="slidenum">
              <a:rPr lang="en-US" smtClean="0"/>
              <a:t>‹#›</a:t>
            </a:fld>
            <a:endParaRPr lang="en-US"/>
          </a:p>
        </p:txBody>
      </p:sp>
    </p:spTree>
    <p:extLst>
      <p:ext uri="{BB962C8B-B14F-4D97-AF65-F5344CB8AC3E}">
        <p14:creationId xmlns:p14="http://schemas.microsoft.com/office/powerpoint/2010/main" val="99044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EB7982E-F330-493C-AF27-6B74FFE14A77}" type="datetimeFigureOut">
              <a:rPr lang="en-US" smtClean="0"/>
              <a:t>2/16/2018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1B80B1-9DF3-4B97-BEE1-44FF2EF480E4}" type="slidenum">
              <a:rPr lang="en-US" smtClean="0"/>
              <a:t>‹#›</a:t>
            </a:fld>
            <a:endParaRPr lang="en-US"/>
          </a:p>
        </p:txBody>
      </p:sp>
    </p:spTree>
    <p:extLst>
      <p:ext uri="{BB962C8B-B14F-4D97-AF65-F5344CB8AC3E}">
        <p14:creationId xmlns:p14="http://schemas.microsoft.com/office/powerpoint/2010/main" val="8100185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Communications &amp; Meetings\2017 Branding\Headers and Footers\Hexagon Foo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6200"/>
            <a:ext cx="9176657" cy="2495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1" y="514350"/>
            <a:ext cx="5603881" cy="2057400"/>
          </a:xfrm>
          <a:prstGeom prst="rect">
            <a:avLst/>
          </a:prstGeom>
        </p:spPr>
      </p:pic>
      <p:sp>
        <p:nvSpPr>
          <p:cNvPr id="2" name="Subtitle 1"/>
          <p:cNvSpPr>
            <a:spLocks noGrp="1"/>
          </p:cNvSpPr>
          <p:nvPr>
            <p:ph type="subTitle" idx="1"/>
          </p:nvPr>
        </p:nvSpPr>
        <p:spPr/>
        <p:txBody>
          <a:bodyPr/>
          <a:lstStyle/>
          <a:p>
            <a:r>
              <a:rPr lang="en-US" dirty="0" smtClean="0">
                <a:solidFill>
                  <a:srgbClr val="3F59A8"/>
                </a:solidFill>
              </a:rPr>
              <a:t>www.iowarealtors.com</a:t>
            </a:r>
            <a:endParaRPr lang="en-US" dirty="0">
              <a:solidFill>
                <a:srgbClr val="3F59A8"/>
              </a:solidFill>
            </a:endParaRPr>
          </a:p>
        </p:txBody>
      </p:sp>
    </p:spTree>
    <p:extLst>
      <p:ext uri="{BB962C8B-B14F-4D97-AF65-F5344CB8AC3E}">
        <p14:creationId xmlns:p14="http://schemas.microsoft.com/office/powerpoint/2010/main" val="4072665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F59A8"/>
                </a:solidFill>
              </a:rPr>
              <a:t>Iowa Housing Stats</a:t>
            </a:r>
            <a:endParaRPr lang="en-US"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23950"/>
            <a:ext cx="8305800" cy="3276600"/>
          </a:xfrm>
        </p:spPr>
        <p:txBody>
          <a:bodyPr>
            <a:normAutofit/>
          </a:bodyPr>
          <a:lstStyle/>
          <a:p>
            <a:r>
              <a:rPr lang="en-US" sz="2800" dirty="0" smtClean="0"/>
              <a:t>The Source for Residential Statistics</a:t>
            </a:r>
          </a:p>
          <a:p>
            <a:r>
              <a:rPr lang="en-US" sz="2800" dirty="0" smtClean="0"/>
              <a:t>Monthly Statistics for the State</a:t>
            </a:r>
            <a:endParaRPr lang="en-US" sz="2800" dirty="0"/>
          </a:p>
          <a:p>
            <a:r>
              <a:rPr lang="en-US" sz="2800" dirty="0" smtClean="0"/>
              <a:t>Current Housing Statistics Program will be have a major upgrade in Spring/Early Summer</a:t>
            </a:r>
          </a:p>
          <a:p>
            <a:r>
              <a:rPr lang="en-US" sz="2800" dirty="0" smtClean="0"/>
              <a:t>More Detail by County, Realtor Board and Congressional District</a:t>
            </a:r>
          </a:p>
          <a:p>
            <a:endParaRPr lang="en-US" sz="2800" dirty="0" smtClean="0"/>
          </a:p>
          <a:p>
            <a:endParaRPr lang="en-US" sz="2800" dirty="0"/>
          </a:p>
        </p:txBody>
      </p:sp>
    </p:spTree>
    <p:extLst>
      <p:ext uri="{BB962C8B-B14F-4D97-AF65-F5344CB8AC3E}">
        <p14:creationId xmlns:p14="http://schemas.microsoft.com/office/powerpoint/2010/main" val="270228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normAutofit/>
          </a:bodyPr>
          <a:lstStyle/>
          <a:p>
            <a:r>
              <a:rPr lang="en-US" dirty="0" smtClean="0">
                <a:solidFill>
                  <a:srgbClr val="3F59A8"/>
                </a:solidFill>
              </a:rPr>
              <a:t>2017 Iowa Snapshot</a:t>
            </a:r>
            <a:endParaRPr lang="en-US" b="1" dirty="0">
              <a:solidFill>
                <a:srgbClr val="3F59A8"/>
              </a:solidFill>
              <a:latin typeface="Century Gothic" panose="020B0502020202020204" pitchFamily="34" charset="0"/>
            </a:endParaRPr>
          </a:p>
        </p:txBody>
      </p:sp>
      <p:pic>
        <p:nvPicPr>
          <p:cNvPr id="2050" name="Picture 2" descr="C:\Users\mark\Google Drive\Communication-Marketing Projects\Stats\Dec 17 Year End 17\2017 Year End\YearEnd2017Stats_Social_1200x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47748"/>
            <a:ext cx="7620000" cy="400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16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F59A8"/>
                </a:solidFill>
              </a:rPr>
              <a:t>2017 Iowa Housing Stats</a:t>
            </a:r>
            <a:endParaRPr lang="en-US"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23950"/>
            <a:ext cx="8305800" cy="3657600"/>
          </a:xfrm>
        </p:spPr>
        <p:txBody>
          <a:bodyPr>
            <a:normAutofit lnSpcReduction="10000"/>
          </a:bodyPr>
          <a:lstStyle/>
          <a:p>
            <a:r>
              <a:rPr lang="en-US" sz="2800" dirty="0" smtClean="0"/>
              <a:t>Median Sale Price $153,000</a:t>
            </a:r>
          </a:p>
          <a:p>
            <a:pPr marL="0" indent="0">
              <a:buNone/>
            </a:pPr>
            <a:endParaRPr lang="en-US" sz="2800" dirty="0" smtClean="0"/>
          </a:p>
          <a:p>
            <a:r>
              <a:rPr lang="en-US" sz="2800" dirty="0" smtClean="0"/>
              <a:t>Record number of homes sold in 1 year</a:t>
            </a:r>
          </a:p>
          <a:p>
            <a:endParaRPr lang="en-US" sz="2800" dirty="0"/>
          </a:p>
          <a:p>
            <a:r>
              <a:rPr lang="en-US" sz="2800" dirty="0" smtClean="0"/>
              <a:t>14 of 17 Boards – More </a:t>
            </a:r>
            <a:r>
              <a:rPr lang="en-US" sz="2800" dirty="0" err="1" smtClean="0"/>
              <a:t>Solds</a:t>
            </a:r>
            <a:r>
              <a:rPr lang="en-US" sz="2800" dirty="0" smtClean="0"/>
              <a:t> in 2017 than 2016</a:t>
            </a:r>
          </a:p>
          <a:p>
            <a:r>
              <a:rPr lang="en-US" sz="2800" dirty="0" smtClean="0"/>
              <a:t>Inventory was very tight in many of major metro areas</a:t>
            </a:r>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355394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F59A8"/>
                </a:solidFill>
              </a:rPr>
              <a:t>2017 New Construction</a:t>
            </a:r>
            <a:endParaRPr lang="en-US"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23950"/>
            <a:ext cx="8305800" cy="3733800"/>
          </a:xfrm>
        </p:spPr>
        <p:txBody>
          <a:bodyPr>
            <a:normAutofit lnSpcReduction="10000"/>
          </a:bodyPr>
          <a:lstStyle/>
          <a:p>
            <a:pPr marL="0" indent="0">
              <a:buNone/>
            </a:pPr>
            <a:r>
              <a:rPr lang="en-US" sz="3200" dirty="0" smtClean="0"/>
              <a:t>National </a:t>
            </a:r>
          </a:p>
          <a:p>
            <a:r>
              <a:rPr lang="en-US" sz="2800" dirty="0" smtClean="0"/>
              <a:t>Total Single-family building permits </a:t>
            </a:r>
          </a:p>
          <a:p>
            <a:r>
              <a:rPr lang="en-US" sz="2800" dirty="0" smtClean="0"/>
              <a:t>817,300 up 10% from 2016</a:t>
            </a:r>
            <a:br>
              <a:rPr lang="en-US" sz="2800" dirty="0" smtClean="0"/>
            </a:br>
            <a:endParaRPr lang="en-US" sz="2800" dirty="0" smtClean="0"/>
          </a:p>
          <a:p>
            <a:pPr marL="0" indent="0">
              <a:buNone/>
            </a:pPr>
            <a:r>
              <a:rPr lang="en-US" sz="3200" dirty="0" smtClean="0"/>
              <a:t>Iowa </a:t>
            </a:r>
            <a:r>
              <a:rPr lang="en-US" sz="2800" dirty="0" smtClean="0"/>
              <a:t> </a:t>
            </a:r>
          </a:p>
          <a:p>
            <a:r>
              <a:rPr lang="en-US" sz="2800" dirty="0" smtClean="0"/>
              <a:t>Single-family permits 8,743 up 6% from 2016</a:t>
            </a:r>
          </a:p>
          <a:p>
            <a:pPr marL="0" indent="0">
              <a:buNone/>
            </a:pPr>
            <a:endParaRPr lang="en-US" sz="1800" dirty="0" smtClean="0"/>
          </a:p>
          <a:p>
            <a:pPr marL="0" indent="0">
              <a:buNone/>
            </a:pPr>
            <a:r>
              <a:rPr lang="en-US" sz="1600" dirty="0" smtClean="0"/>
              <a:t>Source – Home Builders Association of Iowa</a:t>
            </a:r>
          </a:p>
          <a:p>
            <a:endParaRPr lang="en-US" sz="2800" dirty="0"/>
          </a:p>
        </p:txBody>
      </p:sp>
    </p:spTree>
    <p:extLst>
      <p:ext uri="{BB962C8B-B14F-4D97-AF65-F5344CB8AC3E}">
        <p14:creationId xmlns:p14="http://schemas.microsoft.com/office/powerpoint/2010/main" val="235991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F59A8"/>
                </a:solidFill>
              </a:rPr>
              <a:t>Impact of Real Estate</a:t>
            </a:r>
            <a:endParaRPr lang="en-US"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23950"/>
            <a:ext cx="8305800" cy="3733800"/>
          </a:xfrm>
        </p:spPr>
        <p:txBody>
          <a:bodyPr>
            <a:normAutofit/>
          </a:bodyPr>
          <a:lstStyle/>
          <a:p>
            <a:pPr marL="0" indent="0">
              <a:buNone/>
            </a:pPr>
            <a:r>
              <a:rPr lang="en-US" sz="3200" dirty="0" smtClean="0"/>
              <a:t>Every Home purchase puts $50,000 into the economy over time</a:t>
            </a:r>
          </a:p>
          <a:p>
            <a:pPr marL="0" indent="0">
              <a:buNone/>
            </a:pPr>
            <a:endParaRPr lang="en-US" sz="3200" dirty="0" smtClean="0"/>
          </a:p>
          <a:p>
            <a:pPr marL="0" indent="0">
              <a:buNone/>
            </a:pPr>
            <a:r>
              <a:rPr lang="en-US" sz="3200" dirty="0" smtClean="0"/>
              <a:t>For every 2 homes sold, one job is created. </a:t>
            </a:r>
            <a:endParaRPr lang="en-US" sz="1600" dirty="0" smtClean="0"/>
          </a:p>
          <a:p>
            <a:endParaRPr lang="en-US" sz="2800" dirty="0"/>
          </a:p>
        </p:txBody>
      </p:sp>
      <p:sp>
        <p:nvSpPr>
          <p:cNvPr id="4" name="TextBox 3"/>
          <p:cNvSpPr txBox="1"/>
          <p:nvPr/>
        </p:nvSpPr>
        <p:spPr>
          <a:xfrm>
            <a:off x="838200" y="4476750"/>
            <a:ext cx="6019800" cy="369332"/>
          </a:xfrm>
          <a:prstGeom prst="rect">
            <a:avLst/>
          </a:prstGeom>
          <a:noFill/>
        </p:spPr>
        <p:txBody>
          <a:bodyPr wrap="square" rtlCol="0">
            <a:spAutoFit/>
          </a:bodyPr>
          <a:lstStyle/>
          <a:p>
            <a:r>
              <a:rPr lang="en-US" dirty="0" smtClean="0"/>
              <a:t>Source: National Association of REALTORS Research Division</a:t>
            </a:r>
            <a:endParaRPr lang="en-US" dirty="0"/>
          </a:p>
        </p:txBody>
      </p:sp>
    </p:spTree>
    <p:extLst>
      <p:ext uri="{BB962C8B-B14F-4D97-AF65-F5344CB8AC3E}">
        <p14:creationId xmlns:p14="http://schemas.microsoft.com/office/powerpoint/2010/main" val="4218635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979"/>
            <a:ext cx="9067800" cy="857250"/>
          </a:xfrm>
        </p:spPr>
        <p:txBody>
          <a:bodyPr>
            <a:noAutofit/>
          </a:bodyPr>
          <a:lstStyle/>
          <a:p>
            <a:r>
              <a:rPr lang="en-US" dirty="0" smtClean="0">
                <a:solidFill>
                  <a:srgbClr val="3F59A8"/>
                </a:solidFill>
              </a:rPr>
              <a:t>Projections for 2018</a:t>
            </a:r>
            <a:endParaRPr lang="en-US" b="1" dirty="0">
              <a:solidFill>
                <a:srgbClr val="3F59A8"/>
              </a:solidFill>
            </a:endParaRPr>
          </a:p>
        </p:txBody>
      </p:sp>
      <p:sp>
        <p:nvSpPr>
          <p:cNvPr id="6" name="Content Placeholder 5"/>
          <p:cNvSpPr>
            <a:spLocks noGrp="1"/>
          </p:cNvSpPr>
          <p:nvPr>
            <p:ph sz="quarter" idx="4"/>
          </p:nvPr>
        </p:nvSpPr>
        <p:spPr>
          <a:xfrm>
            <a:off x="457200" y="1181902"/>
            <a:ext cx="8610600" cy="3066248"/>
          </a:xfrm>
        </p:spPr>
        <p:txBody>
          <a:bodyPr>
            <a:normAutofit/>
          </a:bodyPr>
          <a:lstStyle/>
          <a:p>
            <a:r>
              <a:rPr lang="en-US" sz="2800" dirty="0" smtClean="0"/>
              <a:t>Iowa Home Prices are expected to rise </a:t>
            </a:r>
          </a:p>
          <a:p>
            <a:pPr marL="0" indent="0">
              <a:buNone/>
            </a:pPr>
            <a:r>
              <a:rPr lang="en-US" sz="2800" dirty="0" smtClean="0"/>
              <a:t>about 3.0%</a:t>
            </a:r>
          </a:p>
          <a:p>
            <a:pPr lvl="1"/>
            <a:r>
              <a:rPr lang="en-US" sz="2800" dirty="0" smtClean="0"/>
              <a:t>Current Market Conditions</a:t>
            </a:r>
          </a:p>
          <a:p>
            <a:pPr lvl="1"/>
            <a:r>
              <a:rPr lang="en-US" sz="2800" dirty="0" smtClean="0"/>
              <a:t>Interest Rate Effect</a:t>
            </a:r>
          </a:p>
          <a:p>
            <a:pPr lvl="1"/>
            <a:r>
              <a:rPr lang="en-US" sz="2800" dirty="0" smtClean="0"/>
              <a:t>Employment and Construction Momentum</a:t>
            </a:r>
            <a:endParaRPr lang="en-US" sz="2800" dirty="0" smtClean="0"/>
          </a:p>
          <a:p>
            <a:pPr lvl="1"/>
            <a:endParaRPr lang="en-US" sz="2800" dirty="0" smtClean="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651773"/>
            <a:ext cx="9982200" cy="2339577"/>
          </a:xfrm>
          <a:prstGeom prst="rect">
            <a:avLst/>
          </a:prstGeom>
        </p:spPr>
      </p:pic>
    </p:spTree>
    <p:extLst>
      <p:ext uri="{BB962C8B-B14F-4D97-AF65-F5344CB8AC3E}">
        <p14:creationId xmlns:p14="http://schemas.microsoft.com/office/powerpoint/2010/main" val="60367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979"/>
            <a:ext cx="9067800" cy="857250"/>
          </a:xfrm>
        </p:spPr>
        <p:txBody>
          <a:bodyPr>
            <a:noAutofit/>
          </a:bodyPr>
          <a:lstStyle/>
          <a:p>
            <a:r>
              <a:rPr lang="en-US" dirty="0" smtClean="0">
                <a:solidFill>
                  <a:srgbClr val="3F59A8"/>
                </a:solidFill>
              </a:rPr>
              <a:t>National Issues</a:t>
            </a:r>
            <a:endParaRPr lang="en-US" b="1" dirty="0">
              <a:solidFill>
                <a:srgbClr val="3F59A8"/>
              </a:solidFill>
            </a:endParaRPr>
          </a:p>
        </p:txBody>
      </p:sp>
      <p:sp>
        <p:nvSpPr>
          <p:cNvPr id="6" name="Content Placeholder 5"/>
          <p:cNvSpPr>
            <a:spLocks noGrp="1"/>
          </p:cNvSpPr>
          <p:nvPr>
            <p:ph sz="quarter" idx="4"/>
          </p:nvPr>
        </p:nvSpPr>
        <p:spPr>
          <a:xfrm>
            <a:off x="457200" y="1181902"/>
            <a:ext cx="8229600" cy="3066248"/>
          </a:xfrm>
        </p:spPr>
        <p:txBody>
          <a:bodyPr>
            <a:normAutofit/>
          </a:bodyPr>
          <a:lstStyle/>
          <a:p>
            <a:r>
              <a:rPr lang="en-US" sz="2800" dirty="0" smtClean="0"/>
              <a:t>National Flood Insurance Program</a:t>
            </a:r>
          </a:p>
          <a:p>
            <a:pPr lvl="1"/>
            <a:r>
              <a:rPr lang="en-US" dirty="0" smtClean="0"/>
              <a:t>Recently part of the budget extension until March 23</a:t>
            </a:r>
            <a:br>
              <a:rPr lang="en-US" dirty="0" smtClean="0"/>
            </a:br>
            <a:endParaRPr lang="en-US" dirty="0" smtClean="0"/>
          </a:p>
          <a:p>
            <a:r>
              <a:rPr lang="en-US" sz="2800" dirty="0" smtClean="0"/>
              <a:t>Tax </a:t>
            </a:r>
            <a:r>
              <a:rPr lang="en-US" sz="2800" dirty="0" smtClean="0"/>
              <a:t>Reform</a:t>
            </a:r>
          </a:p>
          <a:p>
            <a:pPr lvl="1"/>
            <a:r>
              <a:rPr lang="en-US" dirty="0" smtClean="0"/>
              <a:t>NAR’s Government Affairs staff helped protect important pieces that benefit homeowners and real estate </a:t>
            </a:r>
            <a:endParaRPr lang="en-US" dirty="0" smtClean="0"/>
          </a:p>
          <a:p>
            <a:pPr lvl="1"/>
            <a:endParaRPr lang="en-US" dirty="0"/>
          </a:p>
          <a:p>
            <a:endParaRPr lang="en-US"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651773"/>
            <a:ext cx="9982200" cy="2339577"/>
          </a:xfrm>
          <a:prstGeom prst="rect">
            <a:avLst/>
          </a:prstGeom>
        </p:spPr>
      </p:pic>
    </p:spTree>
    <p:extLst>
      <p:ext uri="{BB962C8B-B14F-4D97-AF65-F5344CB8AC3E}">
        <p14:creationId xmlns:p14="http://schemas.microsoft.com/office/powerpoint/2010/main" val="364780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979"/>
            <a:ext cx="9067800" cy="857250"/>
          </a:xfrm>
        </p:spPr>
        <p:txBody>
          <a:bodyPr>
            <a:noAutofit/>
          </a:bodyPr>
          <a:lstStyle/>
          <a:p>
            <a:r>
              <a:rPr lang="en-US" sz="3600" dirty="0" smtClean="0">
                <a:solidFill>
                  <a:srgbClr val="3F59A8"/>
                </a:solidFill>
              </a:rPr>
              <a:t>Point of Sale – Local Mandates</a:t>
            </a:r>
            <a:endParaRPr lang="en-US" sz="3600"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81902"/>
            <a:ext cx="8229600" cy="3066248"/>
          </a:xfrm>
        </p:spPr>
        <p:txBody>
          <a:bodyPr>
            <a:normAutofit fontScale="92500" lnSpcReduction="10000"/>
          </a:bodyPr>
          <a:lstStyle/>
          <a:p>
            <a:r>
              <a:rPr lang="en-US" sz="2800" b="0" dirty="0"/>
              <a:t>Prohibits cities and counties from </a:t>
            </a:r>
            <a:r>
              <a:rPr lang="en-US" sz="2800" b="0" dirty="0" smtClean="0"/>
              <a:t>passing ordinances </a:t>
            </a:r>
            <a:r>
              <a:rPr lang="en-US" sz="2800" b="0" dirty="0"/>
              <a:t>and other measures that </a:t>
            </a:r>
            <a:r>
              <a:rPr lang="en-US" sz="2800" b="0" dirty="0" smtClean="0"/>
              <a:t>would mandate </a:t>
            </a:r>
            <a:r>
              <a:rPr lang="en-US" sz="2800" b="0" dirty="0"/>
              <a:t>inspections or fees at time </a:t>
            </a:r>
            <a:r>
              <a:rPr lang="en-US" sz="2800" b="0" dirty="0" smtClean="0"/>
              <a:t>of transfer/when </a:t>
            </a:r>
            <a:r>
              <a:rPr lang="en-US" sz="2800" b="0" dirty="0"/>
              <a:t>selling or refinancing a home</a:t>
            </a:r>
            <a:r>
              <a:rPr lang="en-US" sz="2800" b="0" dirty="0" smtClean="0"/>
              <a:t>.</a:t>
            </a:r>
            <a:br>
              <a:rPr lang="en-US" sz="2800" b="0" dirty="0" smtClean="0"/>
            </a:br>
            <a:endParaRPr lang="en-US" sz="2800" b="0" dirty="0" smtClean="0"/>
          </a:p>
          <a:p>
            <a:r>
              <a:rPr lang="en-US" sz="2800" b="0" dirty="0" smtClean="0"/>
              <a:t>Cities and counties may still adopt ordinances requiring homeowners to have certain updates but cannot hinge on transfer of the property</a:t>
            </a:r>
            <a:endParaRPr lang="en-US" sz="2800" b="0" dirty="0"/>
          </a:p>
        </p:txBody>
      </p:sp>
    </p:spTree>
    <p:extLst>
      <p:ext uri="{BB962C8B-B14F-4D97-AF65-F5344CB8AC3E}">
        <p14:creationId xmlns:p14="http://schemas.microsoft.com/office/powerpoint/2010/main" val="144098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979"/>
            <a:ext cx="9067800" cy="857250"/>
          </a:xfrm>
        </p:spPr>
        <p:txBody>
          <a:bodyPr>
            <a:noAutofit/>
          </a:bodyPr>
          <a:lstStyle/>
          <a:p>
            <a:r>
              <a:rPr lang="en-US" sz="3600" dirty="0" smtClean="0">
                <a:solidFill>
                  <a:srgbClr val="3F59A8"/>
                </a:solidFill>
              </a:rPr>
              <a:t>Point of Sale – Local Mandates</a:t>
            </a:r>
            <a:endParaRPr lang="en-US" sz="3600"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81902"/>
            <a:ext cx="8229600" cy="2685248"/>
          </a:xfrm>
        </p:spPr>
        <p:txBody>
          <a:bodyPr>
            <a:noAutofit/>
          </a:bodyPr>
          <a:lstStyle/>
          <a:p>
            <a:pPr marL="0" indent="0">
              <a:buNone/>
            </a:pPr>
            <a:r>
              <a:rPr lang="en-US" sz="2800" b="0" dirty="0"/>
              <a:t>• If an ordinance is needed to protect the safety</a:t>
            </a:r>
            <a:r>
              <a:rPr lang="en-US" sz="2800" b="0" dirty="0" smtClean="0"/>
              <a:t>, health</a:t>
            </a:r>
            <a:r>
              <a:rPr lang="en-US" sz="2800" b="0" dirty="0"/>
              <a:t>, or water quality of a community </a:t>
            </a:r>
            <a:r>
              <a:rPr lang="en-US" sz="2800" b="0" dirty="0" smtClean="0"/>
              <a:t>it should </a:t>
            </a:r>
            <a:r>
              <a:rPr lang="en-US" sz="2800" b="0" dirty="0"/>
              <a:t>not wait until the time of transfer </a:t>
            </a:r>
            <a:r>
              <a:rPr lang="en-US" sz="2800" b="0" dirty="0" smtClean="0"/>
              <a:t>or sale </a:t>
            </a:r>
            <a:r>
              <a:rPr lang="en-US" sz="2800" b="0" dirty="0"/>
              <a:t>of a home</a:t>
            </a:r>
            <a:r>
              <a:rPr lang="en-US" sz="2800" b="0" dirty="0" smtClean="0"/>
              <a:t>.</a:t>
            </a:r>
          </a:p>
          <a:p>
            <a:pPr marL="0" indent="0">
              <a:buNone/>
            </a:pPr>
            <a:endParaRPr lang="en-US" sz="1600" b="0" dirty="0"/>
          </a:p>
          <a:p>
            <a:pPr marL="0" indent="0">
              <a:buNone/>
            </a:pPr>
            <a:r>
              <a:rPr lang="en-US" sz="2800" i="1" dirty="0" smtClean="0">
                <a:solidFill>
                  <a:srgbClr val="3F59A8"/>
                </a:solidFill>
              </a:rPr>
              <a:t>Did you know on average only about 5% of all homes in Iowa are sold in 1 year? </a:t>
            </a:r>
          </a:p>
          <a:p>
            <a:pPr marL="0" indent="0">
              <a:buNone/>
            </a:pPr>
            <a:endParaRPr lang="en-US" sz="2800" b="0" dirty="0"/>
          </a:p>
        </p:txBody>
      </p:sp>
      <p:sp>
        <p:nvSpPr>
          <p:cNvPr id="5" name="TextBox 4"/>
          <p:cNvSpPr txBox="1"/>
          <p:nvPr/>
        </p:nvSpPr>
        <p:spPr>
          <a:xfrm>
            <a:off x="685800" y="4552950"/>
            <a:ext cx="6019800" cy="369332"/>
          </a:xfrm>
          <a:prstGeom prst="rect">
            <a:avLst/>
          </a:prstGeom>
          <a:noFill/>
        </p:spPr>
        <p:txBody>
          <a:bodyPr wrap="square" rtlCol="0">
            <a:spAutoFit/>
          </a:bodyPr>
          <a:lstStyle/>
          <a:p>
            <a:r>
              <a:rPr lang="en-US" dirty="0" smtClean="0"/>
              <a:t>Source: </a:t>
            </a:r>
            <a:r>
              <a:rPr lang="en-US" dirty="0" smtClean="0"/>
              <a:t>REALTOR Property Resource, Census Data</a:t>
            </a:r>
            <a:endParaRPr lang="en-US" dirty="0"/>
          </a:p>
        </p:txBody>
      </p:sp>
    </p:spTree>
    <p:extLst>
      <p:ext uri="{BB962C8B-B14F-4D97-AF65-F5344CB8AC3E}">
        <p14:creationId xmlns:p14="http://schemas.microsoft.com/office/powerpoint/2010/main" val="32489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979"/>
            <a:ext cx="9067800" cy="857250"/>
          </a:xfrm>
        </p:spPr>
        <p:txBody>
          <a:bodyPr>
            <a:noAutofit/>
          </a:bodyPr>
          <a:lstStyle/>
          <a:p>
            <a:r>
              <a:rPr lang="en-US" sz="3600" dirty="0" smtClean="0">
                <a:solidFill>
                  <a:srgbClr val="3F59A8"/>
                </a:solidFill>
              </a:rPr>
              <a:t>Point of Sale – Local Mandates</a:t>
            </a:r>
            <a:endParaRPr lang="en-US" sz="3600"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81902"/>
            <a:ext cx="8229600" cy="3066248"/>
          </a:xfrm>
        </p:spPr>
        <p:txBody>
          <a:bodyPr>
            <a:normAutofit lnSpcReduction="10000"/>
          </a:bodyPr>
          <a:lstStyle/>
          <a:p>
            <a:r>
              <a:rPr lang="en-US" sz="2800" b="0" dirty="0" smtClean="0"/>
              <a:t>These </a:t>
            </a:r>
            <a:r>
              <a:rPr lang="en-US" sz="2800" b="0" dirty="0"/>
              <a:t>ordinances increase the cost of selling a home and can </a:t>
            </a:r>
            <a:r>
              <a:rPr lang="en-US" sz="2800" b="0" dirty="0" smtClean="0"/>
              <a:t>cause delays.</a:t>
            </a:r>
            <a:br>
              <a:rPr lang="en-US" sz="2800" b="0" dirty="0" smtClean="0"/>
            </a:br>
            <a:endParaRPr lang="en-US" sz="2800" b="0" dirty="0" smtClean="0"/>
          </a:p>
          <a:p>
            <a:r>
              <a:rPr lang="en-US" sz="2800" b="0" dirty="0" smtClean="0"/>
              <a:t>Examples: Sump </a:t>
            </a:r>
            <a:r>
              <a:rPr lang="en-US" sz="2800" b="0" dirty="0"/>
              <a:t>pump, water hook up, and electric meter inspections, energy efficiency audits and requirements, and a variety of </a:t>
            </a:r>
            <a:r>
              <a:rPr lang="en-US" sz="2800" b="0" dirty="0" smtClean="0"/>
              <a:t>other inspections </a:t>
            </a:r>
            <a:r>
              <a:rPr lang="en-US" sz="2800" b="0" dirty="0"/>
              <a:t>and fees.</a:t>
            </a:r>
          </a:p>
          <a:p>
            <a:pPr marL="0" indent="0">
              <a:buNone/>
            </a:pPr>
            <a:endParaRPr lang="en-US" sz="2800" b="0" dirty="0" smtClean="0"/>
          </a:p>
        </p:txBody>
      </p:sp>
    </p:spTree>
    <p:extLst>
      <p:ext uri="{BB962C8B-B14F-4D97-AF65-F5344CB8AC3E}">
        <p14:creationId xmlns:p14="http://schemas.microsoft.com/office/powerpoint/2010/main" val="80327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p>
            <a:r>
              <a:rPr lang="en-US" dirty="0" smtClean="0">
                <a:solidFill>
                  <a:srgbClr val="3F59A8"/>
                </a:solidFill>
              </a:rPr>
              <a:t>IowaRealtors.com</a:t>
            </a:r>
            <a:endParaRPr lang="en-US" b="1" dirty="0">
              <a:solidFill>
                <a:srgbClr val="3F59A8"/>
              </a:solidFill>
              <a:latin typeface="Century Gothic" panose="020B0502020202020204" pitchFamily="34" charset="0"/>
            </a:endParaRPr>
          </a:p>
        </p:txBody>
      </p:sp>
      <p:pic>
        <p:nvPicPr>
          <p:cNvPr id="1026" name="Picture 2" descr="G:\Administration\RVP's\region map\region_colored_map - with Boards.jpg"/>
          <p:cNvPicPr>
            <a:picLocks noChangeAspect="1" noChangeArrowheads="1"/>
          </p:cNvPicPr>
          <p:nvPr/>
        </p:nvPicPr>
        <p:blipFill rotWithShape="1">
          <a:blip r:embed="rId3">
            <a:extLst>
              <a:ext uri="{28A0092B-C50C-407E-A947-70E740481C1C}">
                <a14:useLocalDpi xmlns:a14="http://schemas.microsoft.com/office/drawing/2010/main" val="0"/>
              </a:ext>
            </a:extLst>
          </a:blip>
          <a:srcRect t="14891"/>
          <a:stretch/>
        </p:blipFill>
        <p:spPr bwMode="auto">
          <a:xfrm>
            <a:off x="3870325" y="1047750"/>
            <a:ext cx="5197475" cy="33703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p:cNvSpPr>
            <a:spLocks noGrp="1"/>
          </p:cNvSpPr>
          <p:nvPr>
            <p:ph sz="quarter" idx="4"/>
          </p:nvPr>
        </p:nvSpPr>
        <p:spPr>
          <a:xfrm>
            <a:off x="533401" y="1085851"/>
            <a:ext cx="3276599" cy="3464682"/>
          </a:xfrm>
        </p:spPr>
        <p:txBody>
          <a:bodyPr>
            <a:normAutofit/>
          </a:bodyPr>
          <a:lstStyle/>
          <a:p>
            <a:r>
              <a:rPr lang="en-US" sz="3200" dirty="0" smtClean="0"/>
              <a:t>7,200 Realtors</a:t>
            </a:r>
            <a:br>
              <a:rPr lang="en-US" sz="3200" dirty="0" smtClean="0"/>
            </a:br>
            <a:endParaRPr lang="en-US" sz="3200" dirty="0" smtClean="0"/>
          </a:p>
          <a:p>
            <a:r>
              <a:rPr lang="en-US" sz="3200" dirty="0" smtClean="0"/>
              <a:t>17 Local Boards</a:t>
            </a:r>
          </a:p>
        </p:txBody>
      </p:sp>
    </p:spTree>
    <p:extLst>
      <p:ext uri="{BB962C8B-B14F-4D97-AF65-F5344CB8AC3E}">
        <p14:creationId xmlns:p14="http://schemas.microsoft.com/office/powerpoint/2010/main" val="653943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F59A8"/>
                </a:solidFill>
              </a:rPr>
              <a:t>Fair Housing – 50 years</a:t>
            </a:r>
            <a:endParaRPr lang="en-US" b="1" dirty="0">
              <a:solidFill>
                <a:srgbClr val="3F59A8"/>
              </a:solidFill>
              <a:latin typeface="Century Gothic" panose="020B0502020202020204" pitchFamily="34" charset="0"/>
            </a:endParaRPr>
          </a:p>
        </p:txBody>
      </p:sp>
      <p:sp>
        <p:nvSpPr>
          <p:cNvPr id="3" name="TextBox 2"/>
          <p:cNvSpPr txBox="1"/>
          <p:nvPr/>
        </p:nvSpPr>
        <p:spPr>
          <a:xfrm>
            <a:off x="1066800" y="4171950"/>
            <a:ext cx="6096000" cy="769441"/>
          </a:xfrm>
          <a:prstGeom prst="rect">
            <a:avLst/>
          </a:prstGeom>
          <a:noFill/>
        </p:spPr>
        <p:txBody>
          <a:bodyPr wrap="square" rtlCol="0">
            <a:spAutoFit/>
          </a:bodyPr>
          <a:lstStyle/>
          <a:p>
            <a:r>
              <a:rPr lang="en-US" sz="4400" dirty="0" smtClean="0"/>
              <a:t>www.FairHousing.realtor</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123950"/>
            <a:ext cx="3048000" cy="3056305"/>
          </a:xfrm>
          <a:prstGeom prst="rect">
            <a:avLst/>
          </a:prstGeom>
        </p:spPr>
      </p:pic>
      <p:sp>
        <p:nvSpPr>
          <p:cNvPr id="5" name="Content Placeholder 4"/>
          <p:cNvSpPr>
            <a:spLocks noGrp="1"/>
          </p:cNvSpPr>
          <p:nvPr>
            <p:ph sz="quarter" idx="4"/>
          </p:nvPr>
        </p:nvSpPr>
        <p:spPr/>
        <p:txBody>
          <a:bodyPr/>
          <a:lstStyle/>
          <a:p>
            <a:endParaRPr lang="en-US"/>
          </a:p>
        </p:txBody>
      </p:sp>
    </p:spTree>
    <p:extLst>
      <p:ext uri="{BB962C8B-B14F-4D97-AF65-F5344CB8AC3E}">
        <p14:creationId xmlns:p14="http://schemas.microsoft.com/office/powerpoint/2010/main" val="878662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F59A8"/>
                </a:solidFill>
              </a:rPr>
              <a:t>REALTORS </a:t>
            </a:r>
            <a:r>
              <a:rPr lang="en-US" dirty="0">
                <a:solidFill>
                  <a:srgbClr val="3F59A8"/>
                </a:solidFill>
              </a:rPr>
              <a:t>Making an Impact</a:t>
            </a:r>
            <a:endParaRPr lang="en-US" b="1" dirty="0">
              <a:solidFill>
                <a:srgbClr val="3F59A8"/>
              </a:solidFill>
              <a:latin typeface="Century Gothic" panose="020B0502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037" y="1123950"/>
            <a:ext cx="2900363" cy="386715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4637" y="1123950"/>
            <a:ext cx="2900363" cy="3867150"/>
          </a:xfrm>
          <a:prstGeom prst="rect">
            <a:avLst/>
          </a:prstGeom>
          <a:ln>
            <a:noFill/>
          </a:ln>
          <a:effectLst>
            <a:outerShdw blurRad="190500" algn="tl" rotWithShape="0">
              <a:srgbClr val="000000">
                <a:alpha val="70000"/>
              </a:srgbClr>
            </a:outerShdw>
          </a:effectLst>
        </p:spPr>
      </p:pic>
      <p:sp>
        <p:nvSpPr>
          <p:cNvPr id="5" name="TextBox 4"/>
          <p:cNvSpPr txBox="1"/>
          <p:nvPr/>
        </p:nvSpPr>
        <p:spPr>
          <a:xfrm>
            <a:off x="457200" y="1352550"/>
            <a:ext cx="2133600" cy="1569660"/>
          </a:xfrm>
          <a:prstGeom prst="rect">
            <a:avLst/>
          </a:prstGeom>
          <a:noFill/>
        </p:spPr>
        <p:txBody>
          <a:bodyPr wrap="square" rtlCol="0">
            <a:spAutoFit/>
          </a:bodyPr>
          <a:lstStyle/>
          <a:p>
            <a:r>
              <a:rPr lang="en-US" sz="3200" dirty="0" smtClean="0"/>
              <a:t>Oskaloosa </a:t>
            </a:r>
          </a:p>
          <a:p>
            <a:r>
              <a:rPr lang="en-US" sz="3200" dirty="0" smtClean="0"/>
              <a:t>Renovated Alley</a:t>
            </a:r>
            <a:endParaRPr lang="en-US" sz="3200" dirty="0"/>
          </a:p>
        </p:txBody>
      </p:sp>
    </p:spTree>
    <p:extLst>
      <p:ext uri="{BB962C8B-B14F-4D97-AF65-F5344CB8AC3E}">
        <p14:creationId xmlns:p14="http://schemas.microsoft.com/office/powerpoint/2010/main" val="192141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F59A8"/>
                </a:solidFill>
              </a:rPr>
              <a:t>REALTORS Making an Impact</a:t>
            </a:r>
            <a:endParaRPr lang="en-US" b="1" dirty="0">
              <a:solidFill>
                <a:srgbClr val="3F59A8"/>
              </a:solidFill>
              <a:latin typeface="Century Gothic" panose="020B0502020202020204" pitchFamily="34" charset="0"/>
            </a:endParaRPr>
          </a:p>
        </p:txBody>
      </p:sp>
      <p:sp>
        <p:nvSpPr>
          <p:cNvPr id="5" name="TextBox 4"/>
          <p:cNvSpPr txBox="1"/>
          <p:nvPr/>
        </p:nvSpPr>
        <p:spPr>
          <a:xfrm>
            <a:off x="457200" y="1352550"/>
            <a:ext cx="2133600" cy="584775"/>
          </a:xfrm>
          <a:prstGeom prst="rect">
            <a:avLst/>
          </a:prstGeom>
          <a:noFill/>
        </p:spPr>
        <p:txBody>
          <a:bodyPr wrap="square" rtlCol="0">
            <a:spAutoFit/>
          </a:bodyPr>
          <a:lstStyle/>
          <a:p>
            <a:r>
              <a:rPr lang="en-US" sz="3200" dirty="0" smtClean="0"/>
              <a:t>Ottumwa</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495550"/>
            <a:ext cx="29718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123950"/>
            <a:ext cx="3429000" cy="22860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2561167"/>
            <a:ext cx="3429000" cy="2286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729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F59A8"/>
                </a:solidFill>
              </a:rPr>
              <a:t>REALTORS Making an Impact</a:t>
            </a:r>
            <a:endParaRPr lang="en-US" b="1" dirty="0">
              <a:solidFill>
                <a:srgbClr val="3F59A8"/>
              </a:solidFill>
              <a:latin typeface="Century Gothic" panose="020B0502020202020204" pitchFamily="34" charset="0"/>
            </a:endParaRPr>
          </a:p>
        </p:txBody>
      </p:sp>
      <p:sp>
        <p:nvSpPr>
          <p:cNvPr id="5" name="TextBox 4"/>
          <p:cNvSpPr txBox="1"/>
          <p:nvPr/>
        </p:nvSpPr>
        <p:spPr>
          <a:xfrm>
            <a:off x="457200" y="1047750"/>
            <a:ext cx="4343400" cy="1077218"/>
          </a:xfrm>
          <a:prstGeom prst="rect">
            <a:avLst/>
          </a:prstGeom>
          <a:noFill/>
        </p:spPr>
        <p:txBody>
          <a:bodyPr wrap="square" rtlCol="0">
            <a:spAutoFit/>
          </a:bodyPr>
          <a:lstStyle/>
          <a:p>
            <a:r>
              <a:rPr lang="en-US" sz="3200" dirty="0" smtClean="0"/>
              <a:t>Des </a:t>
            </a:r>
            <a:r>
              <a:rPr lang="en-US" sz="3200" dirty="0" smtClean="0"/>
              <a:t>Moines – Hammer &amp; Heels Habitat Project</a:t>
            </a:r>
            <a:endParaRPr lang="en-US" sz="32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2071"/>
          <a:stretch/>
        </p:blipFill>
        <p:spPr>
          <a:xfrm>
            <a:off x="609600" y="2190750"/>
            <a:ext cx="4114800" cy="2713567"/>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123950"/>
            <a:ext cx="2843213" cy="37909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3254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Project Jack</a:t>
            </a:r>
            <a:endParaRPr lang="en-US" b="1" dirty="0">
              <a:solidFill>
                <a:srgbClr val="FF0000"/>
              </a:solidFill>
            </a:endParaRPr>
          </a:p>
        </p:txBody>
      </p:sp>
      <p:sp>
        <p:nvSpPr>
          <p:cNvPr id="6" name="Content Placeholder 5"/>
          <p:cNvSpPr>
            <a:spLocks noGrp="1"/>
          </p:cNvSpPr>
          <p:nvPr>
            <p:ph sz="quarter" idx="4"/>
          </p:nvPr>
        </p:nvSpPr>
        <p:spPr>
          <a:xfrm>
            <a:off x="457200" y="1123950"/>
            <a:ext cx="4876800" cy="3048000"/>
          </a:xfrm>
        </p:spPr>
        <p:txBody>
          <a:bodyPr>
            <a:normAutofit/>
          </a:bodyPr>
          <a:lstStyle/>
          <a:p>
            <a:pPr marL="0" indent="0">
              <a:buNone/>
            </a:pPr>
            <a:r>
              <a:rPr lang="en-US" sz="2800" dirty="0" smtClean="0"/>
              <a:t>Pay-It-Forward Grant</a:t>
            </a:r>
          </a:p>
          <a:p>
            <a:pPr marL="0" indent="0">
              <a:buNone/>
            </a:pPr>
            <a:r>
              <a:rPr lang="en-US" sz="2800" dirty="0" smtClean="0"/>
              <a:t>Inspired by Jack </a:t>
            </a:r>
            <a:r>
              <a:rPr lang="en-US" sz="2800" dirty="0" err="1" smtClean="0"/>
              <a:t>Lindaman</a:t>
            </a:r>
            <a:endParaRPr lang="en-US" sz="2800" dirty="0" smtClean="0"/>
          </a:p>
          <a:p>
            <a:pPr marL="0" indent="0">
              <a:buNone/>
            </a:pPr>
            <a:endParaRPr lang="en-US" sz="2800" dirty="0" smtClean="0"/>
          </a:p>
          <a:p>
            <a:endParaRPr lang="en-US" sz="2800" dirty="0" smtClean="0"/>
          </a:p>
          <a:p>
            <a:pPr marL="0" indent="0">
              <a:buNone/>
            </a:pPr>
            <a:endParaRPr lang="en-US" sz="2800" dirty="0" smtClean="0"/>
          </a:p>
          <a:p>
            <a:endParaRPr lang="en-US" sz="2800" dirty="0" smtClean="0"/>
          </a:p>
          <a:p>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61950"/>
            <a:ext cx="1977048" cy="19770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338998"/>
            <a:ext cx="3459936" cy="259495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2321720"/>
            <a:ext cx="3459936" cy="25949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6222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Project Jack</a:t>
            </a:r>
            <a:endParaRPr lang="en-US" b="1" dirty="0">
              <a:solidFill>
                <a:srgbClr val="FF0000"/>
              </a:solidFill>
            </a:endParaRPr>
          </a:p>
        </p:txBody>
      </p:sp>
      <p:sp>
        <p:nvSpPr>
          <p:cNvPr id="6" name="Content Placeholder 5"/>
          <p:cNvSpPr>
            <a:spLocks noGrp="1"/>
          </p:cNvSpPr>
          <p:nvPr>
            <p:ph sz="quarter" idx="4"/>
          </p:nvPr>
        </p:nvSpPr>
        <p:spPr>
          <a:xfrm>
            <a:off x="457200" y="1123950"/>
            <a:ext cx="4876800" cy="3048000"/>
          </a:xfrm>
        </p:spPr>
        <p:txBody>
          <a:bodyPr>
            <a:normAutofit/>
          </a:bodyPr>
          <a:lstStyle/>
          <a:p>
            <a:pPr marL="0" indent="0">
              <a:buNone/>
            </a:pPr>
            <a:r>
              <a:rPr lang="en-US" sz="2800" dirty="0" smtClean="0"/>
              <a:t>2017: </a:t>
            </a:r>
          </a:p>
          <a:p>
            <a:pPr marL="0" indent="0">
              <a:buNone/>
            </a:pPr>
            <a:r>
              <a:rPr lang="en-US" sz="2800" dirty="0" smtClean="0"/>
              <a:t>Over 4,400 students</a:t>
            </a:r>
          </a:p>
          <a:p>
            <a:pPr marL="0" indent="0">
              <a:buNone/>
            </a:pPr>
            <a:r>
              <a:rPr lang="en-US" sz="2800" dirty="0" smtClean="0"/>
              <a:t>190 classes </a:t>
            </a:r>
          </a:p>
          <a:p>
            <a:pPr marL="0" indent="0">
              <a:buNone/>
            </a:pPr>
            <a:r>
              <a:rPr lang="en-US" sz="2800" dirty="0" smtClean="0"/>
              <a:t>107 Different Schools</a:t>
            </a:r>
          </a:p>
          <a:p>
            <a:pPr marL="0" indent="0">
              <a:buNone/>
            </a:pPr>
            <a:endParaRPr lang="en-US" sz="2800" dirty="0" smtClean="0"/>
          </a:p>
          <a:p>
            <a:endParaRPr lang="en-US" sz="2800" dirty="0" smtClean="0"/>
          </a:p>
          <a:p>
            <a:pPr marL="0" indent="0">
              <a:buNone/>
            </a:pPr>
            <a:endParaRPr lang="en-US" sz="2800" dirty="0" smtClean="0"/>
          </a:p>
          <a:p>
            <a:endParaRPr lang="en-US" sz="2800" dirty="0" smtClean="0"/>
          </a:p>
          <a:p>
            <a:endParaRPr lang="en-US" sz="2800" dirty="0"/>
          </a:p>
        </p:txBody>
      </p:sp>
      <p:sp>
        <p:nvSpPr>
          <p:cNvPr id="3" name="TextBox 2"/>
          <p:cNvSpPr txBox="1"/>
          <p:nvPr/>
        </p:nvSpPr>
        <p:spPr>
          <a:xfrm>
            <a:off x="1229833" y="4176102"/>
            <a:ext cx="6096000" cy="769441"/>
          </a:xfrm>
          <a:prstGeom prst="rect">
            <a:avLst/>
          </a:prstGeom>
          <a:noFill/>
        </p:spPr>
        <p:txBody>
          <a:bodyPr wrap="square" rtlCol="0">
            <a:spAutoFit/>
          </a:bodyPr>
          <a:lstStyle/>
          <a:p>
            <a:r>
              <a:rPr lang="en-US" sz="4400" dirty="0" smtClean="0"/>
              <a:t>www.projectjack.org</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128102"/>
            <a:ext cx="3048000" cy="3048000"/>
          </a:xfrm>
          <a:prstGeom prst="rect">
            <a:avLst/>
          </a:prstGeom>
        </p:spPr>
      </p:pic>
    </p:spTree>
    <p:extLst>
      <p:ext uri="{BB962C8B-B14F-4D97-AF65-F5344CB8AC3E}">
        <p14:creationId xmlns:p14="http://schemas.microsoft.com/office/powerpoint/2010/main" val="108634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979"/>
            <a:ext cx="9067800" cy="857250"/>
          </a:xfrm>
        </p:spPr>
        <p:txBody>
          <a:bodyPr>
            <a:noAutofit/>
          </a:bodyPr>
          <a:lstStyle/>
          <a:p>
            <a:r>
              <a:rPr lang="en-US" sz="3600" b="1" dirty="0" smtClean="0">
                <a:solidFill>
                  <a:srgbClr val="3F59A8"/>
                </a:solidFill>
                <a:latin typeface="Century Gothic" panose="020B0502020202020204" pitchFamily="34" charset="0"/>
              </a:rPr>
              <a:t>First Time Home Buyer Savings Account</a:t>
            </a:r>
            <a:endParaRPr lang="en-US" sz="3600"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81902"/>
            <a:ext cx="8229600" cy="3066248"/>
          </a:xfrm>
        </p:spPr>
        <p:txBody>
          <a:bodyPr>
            <a:normAutofit/>
          </a:bodyPr>
          <a:lstStyle/>
          <a:p>
            <a:r>
              <a:rPr lang="en-US" sz="2800" dirty="0" smtClean="0"/>
              <a:t>Savings </a:t>
            </a:r>
            <a:r>
              <a:rPr lang="en-US" sz="2800" dirty="0" smtClean="0"/>
              <a:t>Account </a:t>
            </a:r>
            <a:r>
              <a:rPr lang="en-US" sz="2800" dirty="0" smtClean="0"/>
              <a:t>to help save for first Iowa home</a:t>
            </a:r>
          </a:p>
          <a:p>
            <a:r>
              <a:rPr lang="en-US" sz="2800" dirty="0" smtClean="0"/>
              <a:t>Contributor can deduct $2,000 from state income taxes. $4,000 when two filing jointly</a:t>
            </a:r>
          </a:p>
          <a:p>
            <a:r>
              <a:rPr lang="en-US" sz="2800" dirty="0" smtClean="0"/>
              <a:t>Parents, family, friends can </a:t>
            </a:r>
            <a:r>
              <a:rPr lang="en-US" sz="2800" dirty="0" smtClean="0"/>
              <a:t>create accounts and name beneficiary</a:t>
            </a:r>
            <a:endParaRPr lang="en-US" sz="2800" dirty="0" smtClean="0"/>
          </a:p>
          <a:p>
            <a:endParaRPr lang="en-US" sz="3200" dirty="0" smtClean="0"/>
          </a:p>
          <a:p>
            <a:pPr marL="0" indent="0">
              <a:buNone/>
            </a:pPr>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193540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noAutofit/>
          </a:bodyPr>
          <a:lstStyle/>
          <a:p>
            <a:r>
              <a:rPr lang="en-US" sz="3200" b="1" dirty="0" smtClean="0">
                <a:solidFill>
                  <a:srgbClr val="3F59A8"/>
                </a:solidFill>
                <a:latin typeface="Century Gothic" panose="020B0502020202020204" pitchFamily="34" charset="0"/>
              </a:rPr>
              <a:t>IowaFirstHome.com</a:t>
            </a:r>
            <a:endParaRPr lang="en-US" sz="3200" b="1" dirty="0">
              <a:solidFill>
                <a:srgbClr val="3F59A8"/>
              </a:solidFill>
              <a:latin typeface="Century Gothic" panose="020B0502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5084"/>
            <a:ext cx="6918325" cy="434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48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noAutofit/>
          </a:bodyPr>
          <a:lstStyle/>
          <a:p>
            <a:r>
              <a:rPr lang="en-US" sz="3200" b="1" dirty="0" smtClean="0">
                <a:solidFill>
                  <a:srgbClr val="3F59A8"/>
                </a:solidFill>
                <a:latin typeface="Century Gothic" panose="020B0502020202020204" pitchFamily="34" charset="0"/>
              </a:rPr>
              <a:t>IowaFirstHome.com</a:t>
            </a:r>
            <a:endParaRPr lang="en-US" sz="3200" b="1" dirty="0">
              <a:solidFill>
                <a:srgbClr val="3F59A8"/>
              </a:solidFill>
              <a:latin typeface="Century Gothic" panose="020B05020202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71550"/>
            <a:ext cx="6410339"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41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979"/>
            <a:ext cx="9067800" cy="857250"/>
          </a:xfrm>
        </p:spPr>
        <p:txBody>
          <a:bodyPr>
            <a:noAutofit/>
          </a:bodyPr>
          <a:lstStyle/>
          <a:p>
            <a:r>
              <a:rPr lang="en-US" sz="3600" dirty="0" smtClean="0">
                <a:solidFill>
                  <a:srgbClr val="3F59A8"/>
                </a:solidFill>
              </a:rPr>
              <a:t>Trends and Tidbits</a:t>
            </a:r>
            <a:endParaRPr lang="en-US" sz="3600"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81902"/>
            <a:ext cx="8229600" cy="3294848"/>
          </a:xfrm>
        </p:spPr>
        <p:txBody>
          <a:bodyPr>
            <a:normAutofit lnSpcReduction="10000"/>
          </a:bodyPr>
          <a:lstStyle/>
          <a:p>
            <a:r>
              <a:rPr lang="en-US" sz="2800" b="0" dirty="0" smtClean="0"/>
              <a:t>Smart Home Technology and services on the rise</a:t>
            </a:r>
          </a:p>
          <a:p>
            <a:endParaRPr lang="en-US" sz="2800" b="0" dirty="0"/>
          </a:p>
          <a:p>
            <a:r>
              <a:rPr lang="en-US" sz="2800" b="0" dirty="0" smtClean="0"/>
              <a:t>Augmented Reality and Virtual Reality continue to be explored and developed into products and services</a:t>
            </a:r>
          </a:p>
          <a:p>
            <a:pPr marL="0" indent="0">
              <a:buNone/>
            </a:pPr>
            <a:endParaRPr lang="en-US" sz="2800" b="0" dirty="0" smtClean="0"/>
          </a:p>
          <a:p>
            <a:r>
              <a:rPr lang="en-US" sz="2800" b="0" dirty="0" smtClean="0"/>
              <a:t>Virtual Staging powerful and popular</a:t>
            </a:r>
            <a:endParaRPr lang="en-US" sz="2800" b="0" dirty="0"/>
          </a:p>
          <a:p>
            <a:endParaRPr lang="en-US" sz="2800" dirty="0"/>
          </a:p>
        </p:txBody>
      </p:sp>
      <p:pic>
        <p:nvPicPr>
          <p:cNvPr id="5"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b="69511"/>
          <a:stretch/>
        </p:blipFill>
        <p:spPr>
          <a:xfrm>
            <a:off x="-304800" y="4781550"/>
            <a:ext cx="9982200" cy="713317"/>
          </a:xfrm>
          <a:prstGeom prst="rect">
            <a:avLst/>
          </a:prstGeom>
        </p:spPr>
      </p:pic>
    </p:spTree>
    <p:extLst>
      <p:ext uri="{BB962C8B-B14F-4D97-AF65-F5344CB8AC3E}">
        <p14:creationId xmlns:p14="http://schemas.microsoft.com/office/powerpoint/2010/main" val="1281450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sz="quarter" idx="4"/>
          </p:nvPr>
        </p:nvSpPr>
        <p:spPr>
          <a:xfrm>
            <a:off x="685800" y="1545468"/>
            <a:ext cx="7772400" cy="3464682"/>
          </a:xfrm>
        </p:spPr>
        <p:txBody>
          <a:bodyPr>
            <a:normAutofit/>
          </a:bodyPr>
          <a:lstStyle/>
          <a:p>
            <a:pPr marL="0" indent="0">
              <a:buNone/>
            </a:pPr>
            <a:r>
              <a:rPr lang="en-US" sz="3200" dirty="0" smtClean="0"/>
              <a:t>National Association of REALTORS® is nation’s largest trade association.</a:t>
            </a:r>
          </a:p>
          <a:p>
            <a:pPr marL="0" indent="0">
              <a:buNone/>
            </a:pPr>
            <a:endParaRPr lang="en-US" sz="3200" dirty="0"/>
          </a:p>
          <a:p>
            <a:pPr marL="0" indent="0">
              <a:buNone/>
            </a:pPr>
            <a:r>
              <a:rPr lang="en-US" sz="3200" dirty="0" smtClean="0"/>
              <a:t>Over 1 </a:t>
            </a:r>
            <a:r>
              <a:rPr lang="en-US" sz="3200" dirty="0"/>
              <a:t>Million </a:t>
            </a:r>
            <a:r>
              <a:rPr lang="en-US" sz="3200" dirty="0" smtClean="0"/>
              <a:t>Members involved </a:t>
            </a:r>
            <a:r>
              <a:rPr lang="en-US" sz="3200" dirty="0"/>
              <a:t>in all aspects of residential &amp; commercial real estate industries.  </a:t>
            </a:r>
            <a:endParaRPr lang="en-US" sz="32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5400"/>
            <a:ext cx="4114800" cy="1631950"/>
          </a:xfrm>
          <a:prstGeom prst="rect">
            <a:avLst/>
          </a:prstGeom>
        </p:spPr>
      </p:pic>
      <p:sp>
        <p:nvSpPr>
          <p:cNvPr id="4" name="Title 3"/>
          <p:cNvSpPr>
            <a:spLocks noGrp="1"/>
          </p:cNvSpPr>
          <p:nvPr>
            <p:ph type="title"/>
          </p:nvPr>
        </p:nvSpPr>
        <p:spPr>
          <a:xfrm>
            <a:off x="6705600" y="361949"/>
            <a:ext cx="1981200" cy="701279"/>
          </a:xfrm>
        </p:spPr>
        <p:txBody>
          <a:bodyPr>
            <a:normAutofit fontScale="90000"/>
          </a:bodyPr>
          <a:lstStyle/>
          <a:p>
            <a:endParaRPr lang="en-US" dirty="0"/>
          </a:p>
        </p:txBody>
      </p:sp>
    </p:spTree>
    <p:extLst>
      <p:ext uri="{BB962C8B-B14F-4D97-AF65-F5344CB8AC3E}">
        <p14:creationId xmlns:p14="http://schemas.microsoft.com/office/powerpoint/2010/main" val="2046080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979"/>
            <a:ext cx="9067800" cy="857250"/>
          </a:xfrm>
        </p:spPr>
        <p:txBody>
          <a:bodyPr>
            <a:noAutofit/>
          </a:bodyPr>
          <a:lstStyle/>
          <a:p>
            <a:r>
              <a:rPr lang="en-US" sz="3600" dirty="0" smtClean="0">
                <a:solidFill>
                  <a:srgbClr val="3F59A8"/>
                </a:solidFill>
              </a:rPr>
              <a:t>Trends and Tidbits</a:t>
            </a:r>
            <a:endParaRPr lang="en-US" sz="3600"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81902"/>
            <a:ext cx="8229600" cy="3066248"/>
          </a:xfrm>
        </p:spPr>
        <p:txBody>
          <a:bodyPr>
            <a:normAutofit/>
          </a:bodyPr>
          <a:lstStyle/>
          <a:p>
            <a:r>
              <a:rPr lang="en-US" sz="2800" b="0" dirty="0" smtClean="0"/>
              <a:t>87% of Buyer used a real estate agent</a:t>
            </a:r>
          </a:p>
          <a:p>
            <a:r>
              <a:rPr lang="en-US" sz="2800" b="0" dirty="0" smtClean="0"/>
              <a:t>89</a:t>
            </a:r>
            <a:r>
              <a:rPr lang="en-US" sz="2800" b="0" dirty="0"/>
              <a:t>% </a:t>
            </a:r>
            <a:r>
              <a:rPr lang="en-US" sz="2800" b="0" dirty="0" smtClean="0"/>
              <a:t>of Sellers used an agent</a:t>
            </a:r>
          </a:p>
          <a:p>
            <a:r>
              <a:rPr lang="en-US" sz="2800" b="0" dirty="0" smtClean="0"/>
              <a:t>For Sale By Owners (FSBOs) </a:t>
            </a:r>
            <a:r>
              <a:rPr lang="en-US" sz="2800" b="0" dirty="0"/>
              <a:t>remain at an </a:t>
            </a:r>
            <a:r>
              <a:rPr lang="en-US" sz="2800" b="0" dirty="0" smtClean="0"/>
              <a:t>all-time </a:t>
            </a:r>
            <a:r>
              <a:rPr lang="en-US" sz="2800" b="0" dirty="0"/>
              <a:t>low of 8</a:t>
            </a:r>
            <a:r>
              <a:rPr lang="en-US" sz="2800" b="0" dirty="0" smtClean="0"/>
              <a:t>%.</a:t>
            </a:r>
          </a:p>
          <a:p>
            <a:r>
              <a:rPr lang="en-US" sz="2800" b="0" dirty="0"/>
              <a:t>21% of First-Time Homebuyers were living with a parent before the purchase of the home </a:t>
            </a:r>
          </a:p>
          <a:p>
            <a:endParaRPr lang="en-US" sz="2800" b="0" dirty="0" smtClean="0"/>
          </a:p>
          <a:p>
            <a:pPr marL="0" indent="0">
              <a:buNone/>
            </a:pPr>
            <a:endParaRPr lang="en-US" sz="2800"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651773"/>
            <a:ext cx="9982200" cy="2339577"/>
          </a:xfrm>
          <a:prstGeom prst="rect">
            <a:avLst/>
          </a:prstGeom>
        </p:spPr>
      </p:pic>
    </p:spTree>
    <p:extLst>
      <p:ext uri="{BB962C8B-B14F-4D97-AF65-F5344CB8AC3E}">
        <p14:creationId xmlns:p14="http://schemas.microsoft.com/office/powerpoint/2010/main" val="22088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979"/>
            <a:ext cx="9067800" cy="857250"/>
          </a:xfrm>
        </p:spPr>
        <p:txBody>
          <a:bodyPr>
            <a:noAutofit/>
          </a:bodyPr>
          <a:lstStyle/>
          <a:p>
            <a:r>
              <a:rPr lang="en-US" sz="3600" dirty="0" smtClean="0">
                <a:solidFill>
                  <a:srgbClr val="3F59A8"/>
                </a:solidFill>
              </a:rPr>
              <a:t>Trends and Tidbits</a:t>
            </a:r>
            <a:endParaRPr lang="en-US" sz="3600"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81902"/>
            <a:ext cx="8229600" cy="3066248"/>
          </a:xfrm>
        </p:spPr>
        <p:txBody>
          <a:bodyPr>
            <a:normAutofit/>
          </a:bodyPr>
          <a:lstStyle/>
          <a:p>
            <a:r>
              <a:rPr lang="en-US" sz="2800" b="0" dirty="0" smtClean="0"/>
              <a:t>Younger Buyers using referrals more than any other Generations</a:t>
            </a:r>
          </a:p>
          <a:p>
            <a:r>
              <a:rPr lang="en-US" sz="2800" b="0" dirty="0" smtClean="0"/>
              <a:t>Millennials biggest fear is not having the correct information</a:t>
            </a:r>
          </a:p>
          <a:p>
            <a:r>
              <a:rPr lang="en-US" sz="2800" b="0" dirty="0" smtClean="0"/>
              <a:t>Only 7% reach out to a bank or lender in the beginning of the home search process</a:t>
            </a:r>
            <a:endParaRPr lang="en-US" sz="2800" b="0" dirty="0"/>
          </a:p>
        </p:txBody>
      </p:sp>
    </p:spTree>
    <p:extLst>
      <p:ext uri="{BB962C8B-B14F-4D97-AF65-F5344CB8AC3E}">
        <p14:creationId xmlns:p14="http://schemas.microsoft.com/office/powerpoint/2010/main" val="261579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p>
            <a:r>
              <a:rPr lang="en-US" dirty="0" smtClean="0">
                <a:solidFill>
                  <a:srgbClr val="3F59A8"/>
                </a:solidFill>
              </a:rPr>
              <a:t>3 Way Relationship</a:t>
            </a:r>
            <a:endParaRPr lang="en-US" b="1" dirty="0">
              <a:solidFill>
                <a:srgbClr val="3F59A8"/>
              </a:solidFill>
              <a:latin typeface="Century Gothic" panose="020B0502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047750"/>
            <a:ext cx="2469216" cy="979303"/>
          </a:xfrm>
          <a:prstGeom prst="rect">
            <a:avLst/>
          </a:prstGeom>
        </p:spPr>
      </p:pic>
      <p:graphicFrame>
        <p:nvGraphicFramePr>
          <p:cNvPr id="4" name="Diagram 3"/>
          <p:cNvGraphicFramePr/>
          <p:nvPr>
            <p:extLst>
              <p:ext uri="{D42A27DB-BD31-4B8C-83A1-F6EECF244321}">
                <p14:modId xmlns:p14="http://schemas.microsoft.com/office/powerpoint/2010/main" val="77746395"/>
              </p:ext>
            </p:extLst>
          </p:nvPr>
        </p:nvGraphicFramePr>
        <p:xfrm>
          <a:off x="533400" y="1123950"/>
          <a:ext cx="5638800" cy="3433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3600" y="3714750"/>
            <a:ext cx="1964764" cy="762000"/>
          </a:xfrm>
          <a:prstGeom prst="rect">
            <a:avLst/>
          </a:prstGeom>
        </p:spPr>
      </p:pic>
    </p:spTree>
    <p:extLst>
      <p:ext uri="{BB962C8B-B14F-4D97-AF65-F5344CB8AC3E}">
        <p14:creationId xmlns:p14="http://schemas.microsoft.com/office/powerpoint/2010/main" val="2984759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p>
            <a:r>
              <a:rPr lang="en-US" dirty="0" smtClean="0">
                <a:solidFill>
                  <a:srgbClr val="3F59A8"/>
                </a:solidFill>
              </a:rPr>
              <a:t>The REALTOR® Difference</a:t>
            </a:r>
            <a:endParaRPr lang="en-US" b="1" dirty="0">
              <a:solidFill>
                <a:srgbClr val="3F59A8"/>
              </a:solidFill>
              <a:latin typeface="Century Gothic" panose="020B0502020202020204" pitchFamily="34" charset="0"/>
            </a:endParaRPr>
          </a:p>
        </p:txBody>
      </p:sp>
      <p:sp>
        <p:nvSpPr>
          <p:cNvPr id="4" name="Content Placeholder 5"/>
          <p:cNvSpPr>
            <a:spLocks noGrp="1"/>
          </p:cNvSpPr>
          <p:nvPr>
            <p:ph sz="quarter" idx="4"/>
          </p:nvPr>
        </p:nvSpPr>
        <p:spPr>
          <a:xfrm>
            <a:off x="685800" y="1545468"/>
            <a:ext cx="7772400" cy="3464682"/>
          </a:xfrm>
        </p:spPr>
        <p:txBody>
          <a:bodyPr>
            <a:normAutofit/>
          </a:bodyPr>
          <a:lstStyle/>
          <a:p>
            <a:pPr marL="0" indent="0">
              <a:buNone/>
            </a:pPr>
            <a:r>
              <a:rPr lang="en-US" sz="3200" dirty="0" smtClean="0"/>
              <a:t>Not All Real Estate professionals are REALTORS®</a:t>
            </a:r>
          </a:p>
          <a:p>
            <a:pPr marL="0" indent="0">
              <a:buNone/>
            </a:pPr>
            <a:endParaRPr lang="en-US" sz="3200" dirty="0"/>
          </a:p>
          <a:p>
            <a:pPr marL="0" indent="0">
              <a:buNone/>
            </a:pPr>
            <a:r>
              <a:rPr lang="en-US" sz="3200" dirty="0" smtClean="0"/>
              <a:t>REALTORS® pledge to a strict Code of Ethics and Standards of Practice</a:t>
            </a:r>
          </a:p>
        </p:txBody>
      </p:sp>
    </p:spTree>
    <p:extLst>
      <p:ext uri="{BB962C8B-B14F-4D97-AF65-F5344CB8AC3E}">
        <p14:creationId xmlns:p14="http://schemas.microsoft.com/office/powerpoint/2010/main" val="1720646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09601" y="1504950"/>
            <a:ext cx="7924799" cy="3604023"/>
          </a:xfrm>
        </p:spPr>
        <p:txBody>
          <a:bodyPr>
            <a:normAutofit/>
          </a:bodyPr>
          <a:lstStyle/>
          <a:p>
            <a:r>
              <a:rPr lang="en-US" sz="3200" dirty="0" smtClean="0"/>
              <a:t>Staff of 13</a:t>
            </a:r>
          </a:p>
          <a:p>
            <a:r>
              <a:rPr lang="en-US" sz="3200" dirty="0" smtClean="0"/>
              <a:t>Government Affairs Team</a:t>
            </a:r>
          </a:p>
          <a:p>
            <a:r>
              <a:rPr lang="en-US" sz="3200" dirty="0" smtClean="0"/>
              <a:t>Professional Development – largest school of real estate in Iowa</a:t>
            </a:r>
          </a:p>
          <a:p>
            <a:r>
              <a:rPr lang="en-US" sz="3200" dirty="0" smtClean="0"/>
              <a:t>Legal Hotline</a:t>
            </a:r>
          </a:p>
          <a:p>
            <a:r>
              <a:rPr lang="en-US" sz="3200" dirty="0" smtClean="0"/>
              <a:t>Communications, Events, Marketing</a:t>
            </a:r>
          </a:p>
        </p:txBody>
      </p:sp>
      <p:sp>
        <p:nvSpPr>
          <p:cNvPr id="3" name="Title 2"/>
          <p:cNvSpPr>
            <a:spLocks noGrp="1"/>
          </p:cNvSpPr>
          <p:nvPr>
            <p:ph type="title"/>
          </p:nvPr>
        </p:nvSpPr>
        <p:spPr/>
        <p:txBody>
          <a:bodyPr/>
          <a:lstStyle/>
          <a:p>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57150"/>
            <a:ext cx="3810000" cy="1398798"/>
          </a:xfrm>
          <a:prstGeom prst="rect">
            <a:avLst/>
          </a:prstGeom>
        </p:spPr>
      </p:pic>
    </p:spTree>
    <p:extLst>
      <p:ext uri="{BB962C8B-B14F-4D97-AF65-F5344CB8AC3E}">
        <p14:creationId xmlns:p14="http://schemas.microsoft.com/office/powerpoint/2010/main" val="1176243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09601" y="1581150"/>
            <a:ext cx="7924799" cy="3352800"/>
          </a:xfrm>
        </p:spPr>
        <p:txBody>
          <a:bodyPr>
            <a:normAutofit/>
          </a:bodyPr>
          <a:lstStyle/>
          <a:p>
            <a:pPr marL="0" indent="0">
              <a:buNone/>
            </a:pPr>
            <a:r>
              <a:rPr lang="en-US" sz="3200" dirty="0" smtClean="0"/>
              <a:t>Volunteer </a:t>
            </a:r>
            <a:r>
              <a:rPr lang="en-US" sz="3200" dirty="0" smtClean="0"/>
              <a:t>Leadership Structure</a:t>
            </a:r>
            <a:endParaRPr lang="en-US" sz="3200" dirty="0" smtClean="0"/>
          </a:p>
          <a:p>
            <a:pPr marL="0" indent="0">
              <a:buNone/>
            </a:pPr>
            <a:r>
              <a:rPr lang="en-US" sz="3200" dirty="0" smtClean="0"/>
              <a:t>5 REALTORS on Leadership Team</a:t>
            </a:r>
          </a:p>
          <a:p>
            <a:pPr marL="0" indent="0">
              <a:buNone/>
            </a:pPr>
            <a:r>
              <a:rPr lang="en-US" sz="3200" dirty="0" smtClean="0"/>
              <a:t>8 REALTORS - Regional Vice Presidents</a:t>
            </a:r>
          </a:p>
        </p:txBody>
      </p:sp>
      <p:sp>
        <p:nvSpPr>
          <p:cNvPr id="3" name="Title 2"/>
          <p:cNvSpPr>
            <a:spLocks noGrp="1"/>
          </p:cNvSpPr>
          <p:nvPr>
            <p:ph type="title"/>
          </p:nvPr>
        </p:nvSpPr>
        <p:spPr/>
        <p:txBody>
          <a:bodyPr/>
          <a:lstStyle/>
          <a:p>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57150"/>
            <a:ext cx="3810000" cy="1398798"/>
          </a:xfrm>
          <a:prstGeom prst="rect">
            <a:avLst/>
          </a:prstGeom>
        </p:spPr>
      </p:pic>
    </p:spTree>
    <p:extLst>
      <p:ext uri="{BB962C8B-B14F-4D97-AF65-F5344CB8AC3E}">
        <p14:creationId xmlns:p14="http://schemas.microsoft.com/office/powerpoint/2010/main" val="3605047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F59A8"/>
                </a:solidFill>
              </a:rPr>
              <a:t>National Housing Stats</a:t>
            </a:r>
            <a:endParaRPr lang="en-US"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23950"/>
            <a:ext cx="8305800" cy="3352800"/>
          </a:xfrm>
        </p:spPr>
        <p:txBody>
          <a:bodyPr>
            <a:normAutofit/>
          </a:bodyPr>
          <a:lstStyle/>
          <a:p>
            <a:r>
              <a:rPr lang="en-US" sz="2800" dirty="0" smtClean="0"/>
              <a:t>Existing-home sales  were up 1.1 percent</a:t>
            </a:r>
            <a:br>
              <a:rPr lang="en-US" sz="2800" dirty="0" smtClean="0"/>
            </a:br>
            <a:endParaRPr lang="en-US" sz="2800" dirty="0" smtClean="0"/>
          </a:p>
          <a:p>
            <a:r>
              <a:rPr lang="en-US" sz="2800" dirty="0" smtClean="0"/>
              <a:t>2017 was best year for sales in 11 years</a:t>
            </a:r>
            <a:br>
              <a:rPr lang="en-US" sz="2800" dirty="0" smtClean="0"/>
            </a:br>
            <a:endParaRPr lang="en-US" sz="2800" b="0" dirty="0" smtClean="0"/>
          </a:p>
          <a:p>
            <a:r>
              <a:rPr lang="en-US" sz="2800" dirty="0" smtClean="0"/>
              <a:t>5.51 million sales - the highest since 2006</a:t>
            </a:r>
          </a:p>
          <a:p>
            <a:pPr marL="0" indent="0">
              <a:buNone/>
            </a:pPr>
            <a:endParaRPr lang="en-US" sz="2800" dirty="0" smtClean="0"/>
          </a:p>
          <a:p>
            <a:endParaRPr lang="en-US" sz="2800" dirty="0" smtClean="0"/>
          </a:p>
          <a:p>
            <a:endParaRPr lang="en-US" sz="2800" dirty="0" smtClean="0"/>
          </a:p>
          <a:p>
            <a:endParaRPr lang="en-US" sz="2800" dirty="0"/>
          </a:p>
        </p:txBody>
      </p:sp>
      <p:sp>
        <p:nvSpPr>
          <p:cNvPr id="3" name="TextBox 2"/>
          <p:cNvSpPr txBox="1"/>
          <p:nvPr/>
        </p:nvSpPr>
        <p:spPr>
          <a:xfrm>
            <a:off x="838200" y="4476750"/>
            <a:ext cx="6019800" cy="369332"/>
          </a:xfrm>
          <a:prstGeom prst="rect">
            <a:avLst/>
          </a:prstGeom>
          <a:noFill/>
        </p:spPr>
        <p:txBody>
          <a:bodyPr wrap="square" rtlCol="0">
            <a:spAutoFit/>
          </a:bodyPr>
          <a:lstStyle/>
          <a:p>
            <a:r>
              <a:rPr lang="en-US" dirty="0" smtClean="0"/>
              <a:t>Source: National Association of REALTORS Research Division</a:t>
            </a:r>
            <a:endParaRPr lang="en-US" dirty="0"/>
          </a:p>
        </p:txBody>
      </p:sp>
    </p:spTree>
    <p:extLst>
      <p:ext uri="{BB962C8B-B14F-4D97-AF65-F5344CB8AC3E}">
        <p14:creationId xmlns:p14="http://schemas.microsoft.com/office/powerpoint/2010/main" val="2375335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F59A8"/>
                </a:solidFill>
              </a:rPr>
              <a:t>National Housing Stats</a:t>
            </a:r>
            <a:endParaRPr lang="en-US" b="1" dirty="0">
              <a:solidFill>
                <a:srgbClr val="3F59A8"/>
              </a:solidFill>
              <a:latin typeface="Century Gothic" panose="020B0502020202020204" pitchFamily="34" charset="0"/>
            </a:endParaRPr>
          </a:p>
        </p:txBody>
      </p:sp>
      <p:sp>
        <p:nvSpPr>
          <p:cNvPr id="6" name="Content Placeholder 5"/>
          <p:cNvSpPr>
            <a:spLocks noGrp="1"/>
          </p:cNvSpPr>
          <p:nvPr>
            <p:ph sz="quarter" idx="4"/>
          </p:nvPr>
        </p:nvSpPr>
        <p:spPr>
          <a:xfrm>
            <a:off x="457200" y="1123950"/>
            <a:ext cx="8305800" cy="3352800"/>
          </a:xfrm>
        </p:spPr>
        <p:txBody>
          <a:bodyPr>
            <a:normAutofit/>
          </a:bodyPr>
          <a:lstStyle/>
          <a:p>
            <a:r>
              <a:rPr lang="en-US" sz="2800" dirty="0" smtClean="0"/>
              <a:t>First-Time Buyers: 32% of all buyers in 2017</a:t>
            </a:r>
          </a:p>
          <a:p>
            <a:pPr marL="0" indent="0">
              <a:buNone/>
            </a:pPr>
            <a:endParaRPr lang="en-US" sz="2800" dirty="0" smtClean="0"/>
          </a:p>
          <a:p>
            <a:r>
              <a:rPr lang="en-US" sz="2800" dirty="0" smtClean="0"/>
              <a:t>Home Prices continue to Increase under Tight Supply</a:t>
            </a:r>
          </a:p>
          <a:p>
            <a:pPr marL="0" indent="0">
              <a:buNone/>
            </a:pPr>
            <a:endParaRPr lang="en-US" sz="2800" dirty="0" smtClean="0"/>
          </a:p>
          <a:p>
            <a:endParaRPr lang="en-US" sz="2800" dirty="0" smtClean="0"/>
          </a:p>
          <a:p>
            <a:endParaRPr lang="en-US" sz="2800" dirty="0" smtClean="0"/>
          </a:p>
          <a:p>
            <a:endParaRPr lang="en-US" sz="2800" dirty="0"/>
          </a:p>
        </p:txBody>
      </p:sp>
      <p:sp>
        <p:nvSpPr>
          <p:cNvPr id="4" name="TextBox 3"/>
          <p:cNvSpPr txBox="1"/>
          <p:nvPr/>
        </p:nvSpPr>
        <p:spPr>
          <a:xfrm>
            <a:off x="838200" y="4476750"/>
            <a:ext cx="6019800" cy="369332"/>
          </a:xfrm>
          <a:prstGeom prst="rect">
            <a:avLst/>
          </a:prstGeom>
          <a:noFill/>
        </p:spPr>
        <p:txBody>
          <a:bodyPr wrap="square" rtlCol="0">
            <a:spAutoFit/>
          </a:bodyPr>
          <a:lstStyle/>
          <a:p>
            <a:r>
              <a:rPr lang="en-US" dirty="0" smtClean="0"/>
              <a:t>Source: National Association of REALTORS Research Division</a:t>
            </a:r>
            <a:endParaRPr lang="en-US" dirty="0"/>
          </a:p>
        </p:txBody>
      </p:sp>
    </p:spTree>
    <p:extLst>
      <p:ext uri="{BB962C8B-B14F-4D97-AF65-F5344CB8AC3E}">
        <p14:creationId xmlns:p14="http://schemas.microsoft.com/office/powerpoint/2010/main" val="1441777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2426</TotalTime>
  <Words>2032</Words>
  <Application>Microsoft Office PowerPoint</Application>
  <PresentationFormat>On-screen Show (16:9)</PresentationFormat>
  <Paragraphs>274</Paragraphs>
  <Slides>31</Slides>
  <Notes>24</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IowaRealtors.com</vt:lpstr>
      <vt:lpstr>PowerPoint Presentation</vt:lpstr>
      <vt:lpstr>3 Way Relationship</vt:lpstr>
      <vt:lpstr>The REALTOR® Difference</vt:lpstr>
      <vt:lpstr>PowerPoint Presentation</vt:lpstr>
      <vt:lpstr>PowerPoint Presentation</vt:lpstr>
      <vt:lpstr>National Housing Stats</vt:lpstr>
      <vt:lpstr>National Housing Stats</vt:lpstr>
      <vt:lpstr>Iowa Housing Stats</vt:lpstr>
      <vt:lpstr>2017 Iowa Snapshot</vt:lpstr>
      <vt:lpstr>2017 Iowa Housing Stats</vt:lpstr>
      <vt:lpstr>2017 New Construction</vt:lpstr>
      <vt:lpstr>Impact of Real Estate</vt:lpstr>
      <vt:lpstr>Projections for 2018</vt:lpstr>
      <vt:lpstr>National Issues</vt:lpstr>
      <vt:lpstr>Point of Sale – Local Mandates</vt:lpstr>
      <vt:lpstr>Point of Sale – Local Mandates</vt:lpstr>
      <vt:lpstr>Point of Sale – Local Mandates</vt:lpstr>
      <vt:lpstr>Fair Housing – 50 years</vt:lpstr>
      <vt:lpstr>REALTORS Making an Impact</vt:lpstr>
      <vt:lpstr>REALTORS Making an Impact</vt:lpstr>
      <vt:lpstr>REALTORS Making an Impact</vt:lpstr>
      <vt:lpstr>Project Jack</vt:lpstr>
      <vt:lpstr>Project Jack</vt:lpstr>
      <vt:lpstr>First Time Home Buyer Savings Account</vt:lpstr>
      <vt:lpstr>IowaFirstHome.com</vt:lpstr>
      <vt:lpstr>IowaFirstHome.com</vt:lpstr>
      <vt:lpstr>Trends and Tidbits</vt:lpstr>
      <vt:lpstr>Trends and Tidbits</vt:lpstr>
      <vt:lpstr>Trends and Tidbits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Association of REALTORS</dc:title>
  <dc:creator>Mark Gavin</dc:creator>
  <cp:lastModifiedBy>Mark Gavin</cp:lastModifiedBy>
  <cp:revision>146</cp:revision>
  <cp:lastPrinted>2017-06-04T16:13:07Z</cp:lastPrinted>
  <dcterms:created xsi:type="dcterms:W3CDTF">2017-04-05T20:28:21Z</dcterms:created>
  <dcterms:modified xsi:type="dcterms:W3CDTF">2018-02-16T23:50:40Z</dcterms:modified>
</cp:coreProperties>
</file>