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13"/>
  </p:notesMasterIdLst>
  <p:sldIdLst>
    <p:sldId id="256" r:id="rId3"/>
    <p:sldId id="259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29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3F85C0D-0D18-4DC7-AF89-B7B57AF3E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43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91B9ACF-D95D-49D0-9733-36615CD2167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jpeg"/><Relationship Id="rId18" Type="http://schemas.openxmlformats.org/officeDocument/2006/relationships/image" Target="../media/image18.jpeg"/><Relationship Id="rId3" Type="http://schemas.openxmlformats.org/officeDocument/2006/relationships/image" Target="../media/image2.jpeg"/><Relationship Id="rId21" Type="http://schemas.openxmlformats.org/officeDocument/2006/relationships/image" Target="../media/image21.jpeg"/><Relationship Id="rId7" Type="http://schemas.openxmlformats.org/officeDocument/2006/relationships/image" Target="../media/image9.png"/><Relationship Id="rId12" Type="http://schemas.openxmlformats.org/officeDocument/2006/relationships/image" Target="../media/image13.jpeg"/><Relationship Id="rId17" Type="http://schemas.openxmlformats.org/officeDocument/2006/relationships/image" Target="../media/image17.jpeg"/><Relationship Id="rId2" Type="http://schemas.openxmlformats.org/officeDocument/2006/relationships/slideMaster" Target="../slideMasters/slideMaster1.xml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1.emf"/><Relationship Id="rId15" Type="http://schemas.openxmlformats.org/officeDocument/2006/relationships/image" Target="../media/image15.jpeg"/><Relationship Id="rId10" Type="http://schemas.openxmlformats.org/officeDocument/2006/relationships/image" Target="../media/image6.png"/><Relationship Id="rId19" Type="http://schemas.openxmlformats.org/officeDocument/2006/relationships/image" Target="../media/image19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.png"/><Relationship Id="rId1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6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Freeform 17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" name="Right Triangle 18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19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533400" y="685800"/>
            <a:ext cx="7697788" cy="5334000"/>
            <a:chOff x="336" y="480"/>
            <a:chExt cx="4849" cy="3360"/>
          </a:xfrm>
        </p:grpSpPr>
        <p:graphicFrame>
          <p:nvGraphicFramePr>
            <p:cNvPr id="7" name="Object 12"/>
            <p:cNvGraphicFramePr>
              <a:graphicFrameLocks noChangeAspect="1"/>
            </p:cNvGraphicFramePr>
            <p:nvPr/>
          </p:nvGraphicFramePr>
          <p:xfrm>
            <a:off x="1920" y="1200"/>
            <a:ext cx="1488" cy="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18" name="Acrobat Document" r:id="rId4" imgW="6771600" imgH="5232600" progId="AcroExch.Document.7">
                    <p:embed/>
                  </p:oleObj>
                </mc:Choice>
                <mc:Fallback>
                  <p:oleObj name="Acrobat Document" r:id="rId4" imgW="6771600" imgH="5232600" progId="AcroExch.Document.7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68434" b="79019"/>
                        <a:stretch>
                          <a:fillRect/>
                        </a:stretch>
                      </p:blipFill>
                      <p:spPr bwMode="auto">
                        <a:xfrm>
                          <a:off x="1920" y="1200"/>
                          <a:ext cx="1488" cy="8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in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48" y="480"/>
              <a:ext cx="612" cy="766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60" y="480"/>
              <a:ext cx="618" cy="766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360" y="480"/>
              <a:ext cx="1197" cy="766"/>
            </a:xfrm>
            <a:prstGeom prst="rect">
              <a:avLst/>
            </a:prstGeom>
            <a:solidFill>
              <a:srgbClr val="299333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36" y="480"/>
              <a:ext cx="626" cy="768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279" y="1248"/>
              <a:ext cx="905" cy="768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13" name="Rectangle 27"/>
            <p:cNvSpPr/>
            <p:nvPr/>
          </p:nvSpPr>
          <p:spPr>
            <a:xfrm>
              <a:off x="4512" y="480"/>
              <a:ext cx="672" cy="768"/>
            </a:xfrm>
            <a:prstGeom prst="rect">
              <a:avLst/>
            </a:prstGeom>
            <a:solidFill>
              <a:srgbClr val="299333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7"/>
            <p:cNvSpPr/>
            <p:nvPr/>
          </p:nvSpPr>
          <p:spPr>
            <a:xfrm>
              <a:off x="960" y="1248"/>
              <a:ext cx="1056" cy="768"/>
            </a:xfrm>
            <a:prstGeom prst="rect">
              <a:avLst/>
            </a:prstGeom>
            <a:solidFill>
              <a:srgbClr val="299333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5" name="Picture 18" descr="shutterstock_1885488.jp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36" y="1248"/>
              <a:ext cx="624" cy="96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16" name="Picture 19" descr="shutterstock_15195715.jpg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36" y="2208"/>
              <a:ext cx="624" cy="432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17" name="Picture 20" descr="IA27_IowaStateFair.JPG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880" y="2016"/>
              <a:ext cx="1584" cy="1056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18" name="Picture 21" descr="IA26_ScienceCenterOfIowa.JPG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160" y="3072"/>
              <a:ext cx="1224" cy="768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19" name="Picture 22" descr="IA33_Sundown.JPG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464" y="2016"/>
              <a:ext cx="721" cy="1056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0" name="Picture 23" descr="ITG.jpg"/>
            <p:cNvPicPr>
              <a:picLocks noChangeAspect="1"/>
            </p:cNvPicPr>
            <p:nvPr/>
          </p:nvPicPr>
          <p:blipFill>
            <a:blip r:embed="rId16"/>
            <a:srcRect r="7954"/>
            <a:stretch>
              <a:fillRect/>
            </a:stretch>
          </p:blipFill>
          <p:spPr bwMode="auto">
            <a:xfrm>
              <a:off x="4073" y="3072"/>
              <a:ext cx="1111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4" descr="IA02_AmanaColonies.JPG"/>
            <p:cNvPicPr>
              <a:picLocks noChangeAspect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1632" y="2016"/>
              <a:ext cx="1248" cy="1056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2" name="Picture 25" descr="IA09_LedgesStatePark.JPG"/>
            <p:cNvPicPr>
              <a:picLocks noChangeAspect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960" y="2016"/>
              <a:ext cx="671" cy="1056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23" name="Rectangle 37"/>
            <p:cNvSpPr/>
            <p:nvPr/>
          </p:nvSpPr>
          <p:spPr>
            <a:xfrm>
              <a:off x="336" y="2640"/>
              <a:ext cx="624" cy="1200"/>
            </a:xfrm>
            <a:prstGeom prst="rect">
              <a:avLst/>
            </a:prstGeom>
            <a:solidFill>
              <a:srgbClr val="299333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Rectangle 38"/>
            <p:cNvSpPr/>
            <p:nvPr/>
          </p:nvSpPr>
          <p:spPr>
            <a:xfrm>
              <a:off x="3360" y="3072"/>
              <a:ext cx="816" cy="768"/>
            </a:xfrm>
            <a:prstGeom prst="rect">
              <a:avLst/>
            </a:prstGeom>
            <a:solidFill>
              <a:srgbClr val="299333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5" name="Picture 30" descr="IA59_ArnoldsPark.JPG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960" y="3072"/>
              <a:ext cx="1200" cy="768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6" name="Picture 28" descr="shutterstock_27468979.jpg"/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3372" y="1248"/>
              <a:ext cx="900" cy="768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7" name="Picture 16" descr="IA15_ClearLakeSail.JPG"/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960" y="480"/>
              <a:ext cx="1200" cy="768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</p:grpSp>
      <p:sp>
        <p:nvSpPr>
          <p:cNvPr id="28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9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0" name="Slide Number Placeholder 17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B5CD005-01C4-43CE-BBB1-6D325E01D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2C22D-291C-4A2F-A2D0-FEFE0D36B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55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55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FBBDB-3CB6-48E9-8566-5AFE6DDBD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262A3-E1CC-4328-8F58-FDF922FB6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3A1AF-BD97-4716-8EEE-DFE0A5126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1611E-1103-4581-A6FE-5EE316564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67000"/>
            <a:ext cx="4038600" cy="334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4038600" cy="334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3EADA-D6E8-49C9-B4FD-BBC72AE6B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EA388-9B85-449A-9A2B-B1A794AD0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B1E82-D953-4582-8024-86F0E756E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3475E-6B69-4509-A29B-0F9EA17D1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4DE5F-1433-4478-871E-E8AE656C9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DD71-92AF-48E3-8660-4B4A64DA5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858AE-745F-4509-BA6A-8B3242AAE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9507F-6A35-4897-A29F-FC3247DB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55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55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CD313-C3D7-4ADF-8B85-0CD7C45C5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32A37-B3FF-4313-8260-2056F84F5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67000"/>
            <a:ext cx="4038600" cy="334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4038600" cy="334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B67E9-63F4-4975-97CE-ED291F7AC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7D738-22A5-41A6-8117-D4C531531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C7654-741C-48FB-B115-A9883F962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2FE1D-7C0C-4938-9EC6-58D0E0119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9590E-445D-41F8-8339-C8F1A1245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D58A0-16DE-4B7D-9FC6-D11822587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3.v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21.jpe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emf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99333"/>
            </a:gs>
            <a:gs pos="50000">
              <a:srgbClr val="BDE0EF"/>
            </a:gs>
            <a:gs pos="100000">
              <a:srgbClr val="DFEFF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2667000"/>
            <a:ext cx="82296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0" y="228600"/>
          <a:ext cx="2438400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15" imgW="6771600" imgH="5232600" progId="AcroExch.Document.7">
                  <p:embed/>
                </p:oleObj>
              </mc:Choice>
              <mc:Fallback>
                <p:oleObj name="Acrobat Document" r:id="rId15" imgW="6771600" imgH="5232600" progId="AcroExch.Document.7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68484" b="79059"/>
                      <a:stretch>
                        <a:fillRect/>
                      </a:stretch>
                    </p:blipFill>
                    <p:spPr bwMode="auto">
                      <a:xfrm>
                        <a:off x="0" y="228600"/>
                        <a:ext cx="2438400" cy="1217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in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5" name="Picture 7" descr="IA33_Sundown.JPG"/>
          <p:cNvPicPr>
            <a:picLocks noChangeAspect="1"/>
          </p:cNvPicPr>
          <p:nvPr/>
        </p:nvPicPr>
        <p:blipFill>
          <a:blip r:embed="rId17"/>
          <a:srcRect b="5882"/>
          <a:stretch>
            <a:fillRect/>
          </a:stretch>
        </p:blipFill>
        <p:spPr bwMode="auto">
          <a:xfrm>
            <a:off x="5059363" y="228600"/>
            <a:ext cx="917575" cy="1219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036" name="Picture 8" descr="IA27_IowaStateFair.JP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230563" y="228600"/>
            <a:ext cx="1828800" cy="1219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037" name="Picture 9" descr="shutterstock_1885488.jp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438400" y="228600"/>
            <a:ext cx="792163" cy="1219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038" name="Picture 7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984875" y="228600"/>
            <a:ext cx="1436688" cy="1219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039" name="Picture 11" descr="IA26_ScienceCenterOfIowa.JPG"/>
          <p:cNvPicPr>
            <a:picLocks noChangeAspect="1"/>
          </p:cNvPicPr>
          <p:nvPr/>
        </p:nvPicPr>
        <p:blipFill>
          <a:blip r:embed="rId21"/>
          <a:srcRect l="6274" r="7451"/>
          <a:stretch>
            <a:fillRect/>
          </a:stretch>
        </p:blipFill>
        <p:spPr bwMode="auto">
          <a:xfrm>
            <a:off x="7391400" y="228600"/>
            <a:ext cx="1676400" cy="1219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400">
              <a:latin typeface="Lucida Sans Unicode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 sz="1400">
              <a:latin typeface="Lucida Sans Unicode" pitchFamily="34" charset="0"/>
            </a:endParaRPr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DA5F6D5-EC9A-4278-B1AB-C74312DF9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99333"/>
            </a:gs>
            <a:gs pos="50000">
              <a:srgbClr val="BDE0EF"/>
            </a:gs>
            <a:gs pos="100000">
              <a:srgbClr val="DFEFF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1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2667000"/>
            <a:ext cx="82296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400">
              <a:latin typeface="Lucida Sans Unicode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 sz="1400">
              <a:latin typeface="Lucida Sans Unicode" pitchFamily="34" charset="0"/>
            </a:endParaRP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500302D-F1DB-4132-8ADD-55D8A5D82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61" name="Group 13"/>
          <p:cNvGrpSpPr>
            <a:grpSpLocks/>
          </p:cNvGrpSpPr>
          <p:nvPr/>
        </p:nvGrpSpPr>
        <p:grpSpPr bwMode="auto">
          <a:xfrm>
            <a:off x="0" y="228600"/>
            <a:ext cx="9144000" cy="1219200"/>
            <a:chOff x="0" y="144"/>
            <a:chExt cx="5760" cy="768"/>
          </a:xfrm>
        </p:grpSpPr>
        <p:graphicFrame>
          <p:nvGraphicFramePr>
            <p:cNvPr id="2062" name="Object 14"/>
            <p:cNvGraphicFramePr>
              <a:graphicFrameLocks noChangeAspect="1"/>
            </p:cNvGraphicFramePr>
            <p:nvPr/>
          </p:nvGraphicFramePr>
          <p:xfrm>
            <a:off x="0" y="144"/>
            <a:ext cx="1536" cy="7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" name="Acrobat Document" r:id="rId15" imgW="6771600" imgH="5232600" progId="AcroExch.Document.7">
                    <p:embed/>
                  </p:oleObj>
                </mc:Choice>
                <mc:Fallback>
                  <p:oleObj name="Acrobat Document" r:id="rId15" imgW="6771600" imgH="5232600" progId="AcroExch.Document.7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68484" b="79059"/>
                        <a:stretch>
                          <a:fillRect/>
                        </a:stretch>
                      </p:blipFill>
                      <p:spPr bwMode="auto">
                        <a:xfrm>
                          <a:off x="0" y="144"/>
                          <a:ext cx="1536" cy="7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in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63" name="Picture 3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948" y="144"/>
              <a:ext cx="654" cy="766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064" name="Picture 4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3360" y="144"/>
              <a:ext cx="660" cy="766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065" name="Picture 5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4560" y="144"/>
              <a:ext cx="1200" cy="766"/>
            </a:xfrm>
            <a:prstGeom prst="rect">
              <a:avLst/>
            </a:prstGeom>
            <a:solidFill>
              <a:srgbClr val="299333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066" name="Picture 6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536" y="144"/>
              <a:ext cx="668" cy="768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067" name="Picture 6" descr="IA15_ClearLakeSail.JPG"/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2160" y="144"/>
              <a:ext cx="1282" cy="768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Linda.berg2@iowa.go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 flipV="1">
            <a:off x="-6324600" y="3124200"/>
            <a:ext cx="1219200" cy="76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en-US" sz="37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itleinscarto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81400" y="-4724400"/>
            <a:ext cx="15814675" cy="201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Title Guaranty – Rapid Certificate 	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Final Certificates are more timely</a:t>
            </a:r>
          </a:p>
          <a:p>
            <a:r>
              <a:rPr lang="en-US" smtClean="0"/>
              <a:t>No waiting for mortgage releases</a:t>
            </a:r>
          </a:p>
          <a:p>
            <a:r>
              <a:rPr lang="en-US" smtClean="0"/>
              <a:t>No chasing releases</a:t>
            </a:r>
          </a:p>
          <a:p>
            <a:r>
              <a:rPr lang="en-US" smtClean="0"/>
              <a:t>Rapid Certificate is required when issuing Closing Protection letter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Title Guaranty – Rapid Certificate</a:t>
            </a:r>
            <a:endParaRPr 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How does it work?</a:t>
            </a:r>
          </a:p>
          <a:p>
            <a:pPr lvl="1"/>
            <a:r>
              <a:rPr lang="en-US" smtClean="0"/>
              <a:t>Available on Field Issued Certificates only</a:t>
            </a:r>
          </a:p>
          <a:p>
            <a:pPr lvl="1"/>
            <a:r>
              <a:rPr lang="en-US" smtClean="0"/>
              <a:t>Issuer has proof of payoff 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Title Guaranty – Rapid Certificate</a:t>
            </a:r>
            <a:endParaRPr 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Proof of payment </a:t>
            </a:r>
          </a:p>
          <a:p>
            <a:pPr lvl="1"/>
            <a:r>
              <a:rPr lang="en-US" smtClean="0"/>
              <a:t>Payoff statement</a:t>
            </a:r>
          </a:p>
          <a:p>
            <a:pPr lvl="1"/>
            <a:r>
              <a:rPr lang="en-US" smtClean="0"/>
              <a:t>Cancelled check (copy)</a:t>
            </a:r>
          </a:p>
          <a:p>
            <a:pPr lvl="1"/>
            <a:r>
              <a:rPr lang="en-US" smtClean="0"/>
              <a:t>Proof of wired funds</a:t>
            </a:r>
          </a:p>
          <a:p>
            <a:pPr lvl="1"/>
            <a:r>
              <a:rPr lang="en-US" smtClean="0"/>
              <a:t>If line of credit – must have proof of closure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Title Guaranty – Rapid Certificate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Schedule B of Final Certificate will show the unreleased mortgage</a:t>
            </a:r>
          </a:p>
          <a:p>
            <a:r>
              <a:rPr lang="en-US" smtClean="0"/>
              <a:t>Endorsement Against Loss Lien</a:t>
            </a:r>
          </a:p>
          <a:p>
            <a:pPr lvl="1"/>
            <a:r>
              <a:rPr lang="en-US" smtClean="0"/>
              <a:t>Guaranty lender and borrower against any loss due to unreleased mortgage</a:t>
            </a:r>
          </a:p>
          <a:p>
            <a:pPr lvl="1"/>
            <a:r>
              <a:rPr lang="en-US" smtClean="0"/>
              <a:t>No charge for this endorsement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Title Guaranty – Rapid Certificate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Maintaining Clean Title Records</a:t>
            </a:r>
          </a:p>
          <a:p>
            <a:pPr lvl="1"/>
            <a:r>
              <a:rPr lang="en-US" smtClean="0"/>
              <a:t>4 months post closing – we contact issuer</a:t>
            </a:r>
          </a:p>
          <a:p>
            <a:pPr lvl="1"/>
            <a:r>
              <a:rPr lang="en-US" smtClean="0"/>
              <a:t>Check for release</a:t>
            </a:r>
          </a:p>
          <a:p>
            <a:pPr lvl="2"/>
            <a:r>
              <a:rPr lang="en-US" smtClean="0"/>
              <a:t>If release has been filed</a:t>
            </a:r>
          </a:p>
          <a:p>
            <a:pPr lvl="3"/>
            <a:r>
              <a:rPr lang="en-US" smtClean="0"/>
              <a:t>Provide recording information in our system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Title Guaranty – Rapid Certificate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Maintaining Clean Title …</a:t>
            </a:r>
          </a:p>
          <a:p>
            <a:pPr lvl="2">
              <a:defRPr/>
            </a:pPr>
            <a:r>
              <a:rPr lang="en-US" dirty="0" smtClean="0"/>
              <a:t>If release not filed</a:t>
            </a:r>
          </a:p>
          <a:p>
            <a:pPr lvl="3">
              <a:defRPr/>
            </a:pPr>
            <a:r>
              <a:rPr lang="en-US" dirty="0" smtClean="0"/>
              <a:t>Issuer sends us proof of payoff and Application for Mortgage Release</a:t>
            </a:r>
          </a:p>
          <a:p>
            <a:pPr lvl="3">
              <a:defRPr/>
            </a:pPr>
            <a:r>
              <a:rPr lang="en-US" dirty="0" smtClean="0"/>
              <a:t>Title Guaranty will release using Mortgage Release Program</a:t>
            </a:r>
          </a:p>
          <a:p>
            <a:pPr lvl="3">
              <a:defRPr/>
            </a:pPr>
            <a:r>
              <a:rPr lang="en-US" dirty="0" smtClean="0"/>
              <a:t>No charge for recording fees</a:t>
            </a:r>
          </a:p>
          <a:p>
            <a:pPr marL="109537" indent="0">
              <a:buFont typeface="Wingdings 3" pitchFamily="18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Title Guaranty – Rapid Certificate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Advantages</a:t>
            </a:r>
          </a:p>
          <a:p>
            <a:pPr lvl="1"/>
            <a:r>
              <a:rPr lang="en-US" smtClean="0"/>
              <a:t>Lenders get Certificate quicker</a:t>
            </a:r>
          </a:p>
          <a:p>
            <a:pPr lvl="1"/>
            <a:r>
              <a:rPr lang="en-US" smtClean="0"/>
              <a:t>No need to hold for releases</a:t>
            </a:r>
          </a:p>
          <a:p>
            <a:pPr lvl="2"/>
            <a:r>
              <a:rPr lang="en-US" smtClean="0"/>
              <a:t>Slows process</a:t>
            </a:r>
          </a:p>
          <a:p>
            <a:pPr lvl="1" algn="just"/>
            <a:r>
              <a:rPr lang="en-US" smtClean="0"/>
              <a:t>Title Guaranty Certificate of Release</a:t>
            </a:r>
          </a:p>
          <a:p>
            <a:pPr lvl="2" algn="just"/>
            <a:r>
              <a:rPr lang="en-US" smtClean="0"/>
              <a:t>Release unreleased mortgages</a:t>
            </a:r>
          </a:p>
          <a:p>
            <a:pPr lvl="2" algn="just"/>
            <a:r>
              <a:rPr lang="en-US" smtClean="0"/>
              <a:t>Release over bad releases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7950" indent="0" algn="ctr">
              <a:buFont typeface="Wingdings 3" pitchFamily="18" charset="2"/>
              <a:buNone/>
            </a:pPr>
            <a:r>
              <a:rPr lang="en-US" sz="3600" smtClean="0"/>
              <a:t>Questions??</a:t>
            </a:r>
          </a:p>
          <a:p>
            <a:pPr marL="107950" indent="0" algn="ctr">
              <a:buFont typeface="Wingdings 3" pitchFamily="18" charset="2"/>
              <a:buNone/>
            </a:pPr>
            <a:endParaRPr lang="en-US" sz="3600" smtClean="0"/>
          </a:p>
          <a:p>
            <a:pPr marL="107950" indent="0" algn="ctr">
              <a:buFont typeface="Wingdings 3" pitchFamily="18" charset="2"/>
              <a:buNone/>
            </a:pPr>
            <a:r>
              <a:rPr lang="en-US" sz="2000" smtClean="0"/>
              <a:t>Linda Berg</a:t>
            </a:r>
          </a:p>
          <a:p>
            <a:pPr marL="107950" indent="0" algn="ctr">
              <a:buFont typeface="Wingdings 3" pitchFamily="18" charset="2"/>
              <a:buNone/>
            </a:pPr>
            <a:r>
              <a:rPr lang="en-US" sz="2000" smtClean="0">
                <a:hlinkClick r:id="rId2"/>
              </a:rPr>
              <a:t>Linda.berg2@iowa.gov</a:t>
            </a:r>
            <a:endParaRPr lang="en-US" sz="2000" smtClean="0"/>
          </a:p>
          <a:p>
            <a:pPr marL="107950" indent="0" algn="ctr">
              <a:buFont typeface="Wingdings 3" pitchFamily="18" charset="2"/>
              <a:buNone/>
            </a:pPr>
            <a:r>
              <a:rPr lang="en-US" sz="2000" smtClean="0"/>
              <a:t>515.725.4893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nly_in_Iowa 2003">
  <a:themeElements>
    <a:clrScheme name="Only_in_Iowa 2003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Only_in_Iowa 2003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ly_in_Iowa 2003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ndian Design">
  <a:themeElements>
    <a:clrScheme name="1_Indian Design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1_Indian Design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Indian Design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Only in Iowa</Template>
  <TotalTime>52</TotalTime>
  <Words>218</Words>
  <Application>Microsoft Office PowerPoint</Application>
  <PresentationFormat>On-screen Show (4:3)</PresentationFormat>
  <Paragraphs>47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Only_in_Iowa 2003</vt:lpstr>
      <vt:lpstr>1_Indian Design</vt:lpstr>
      <vt:lpstr>Acrobat Document</vt:lpstr>
      <vt:lpstr>PowerPoint Presentation</vt:lpstr>
      <vt:lpstr>Title Guaranty – Rapid Certificate  </vt:lpstr>
      <vt:lpstr>Title Guaranty – Rapid Certificate</vt:lpstr>
      <vt:lpstr>Title Guaranty – Rapid Certificate</vt:lpstr>
      <vt:lpstr>Title Guaranty – Rapid Certificate</vt:lpstr>
      <vt:lpstr>Title Guaranty – Rapid Certificate</vt:lpstr>
      <vt:lpstr>Title Guaranty – Rapid Certificate</vt:lpstr>
      <vt:lpstr>Title Guaranty – Rapid Certificate</vt:lpstr>
      <vt:lpstr> </vt:lpstr>
      <vt:lpstr>PowerPoint Presentation</vt:lpstr>
    </vt:vector>
  </TitlesOfParts>
  <Company>Iowa Finance Authority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linda.berg2</dc:creator>
  <cp:lastModifiedBy>JAN</cp:lastModifiedBy>
  <cp:revision>8</cp:revision>
  <dcterms:created xsi:type="dcterms:W3CDTF">2010-08-23T19:22:30Z</dcterms:created>
  <dcterms:modified xsi:type="dcterms:W3CDTF">2012-05-21T22:29:03Z</dcterms:modified>
</cp:coreProperties>
</file>