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69" r:id="rId5"/>
    <p:sldId id="270" r:id="rId6"/>
    <p:sldId id="271" r:id="rId7"/>
    <p:sldId id="272" r:id="rId8"/>
    <p:sldId id="273" r:id="rId9"/>
    <p:sldId id="274" r:id="rId10"/>
    <p:sldId id="276" r:id="rId11"/>
    <p:sldId id="259" r:id="rId12"/>
    <p:sldId id="260" r:id="rId13"/>
    <p:sldId id="261" r:id="rId14"/>
    <p:sldId id="262" r:id="rId15"/>
    <p:sldId id="263" r:id="rId16"/>
    <p:sldId id="264" r:id="rId17"/>
    <p:sldId id="265" r:id="rId18"/>
    <p:sldId id="266" r:id="rId19"/>
    <p:sldId id="267"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8D7304-1D3D-4EE0-B699-F4D669EEC710}" type="datetimeFigureOut">
              <a:rPr lang="en-US" smtClean="0"/>
              <a:t>11/1/2016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FC28774-C94B-481C-9B4A-D8AEE5C0E02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FC28774-C94B-481C-9B4A-D8AEE5C0E02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FC28774-C94B-481C-9B4A-D8AEE5C0E02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FC28774-C94B-481C-9B4A-D8AEE5C0E02D}"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FC28774-C94B-481C-9B4A-D8AEE5C0E02D}"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FC28774-C94B-481C-9B4A-D8AEE5C0E02D}"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FC28774-C94B-481C-9B4A-D8AEE5C0E02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FC28774-C94B-481C-9B4A-D8AEE5C0E02D}"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8D7304-1D3D-4EE0-B699-F4D669EEC710}" type="datetimeFigureOut">
              <a:rPr lang="en-US" smtClean="0"/>
              <a:t>11/1/2016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FC28774-C94B-481C-9B4A-D8AEE5C0E02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F8D7304-1D3D-4EE0-B699-F4D669EEC710}" type="datetimeFigureOut">
              <a:rPr lang="en-US" smtClean="0"/>
              <a:t>11/1/2016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FC28774-C94B-481C-9B4A-D8AEE5C0E02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8D7304-1D3D-4EE0-B699-F4D669EEC710}" type="datetimeFigureOut">
              <a:rPr lang="en-US" smtClean="0"/>
              <a:t>11/1/2016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FC28774-C94B-481C-9B4A-D8AEE5C0E02D}"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8D7304-1D3D-4EE0-B699-F4D669EEC710}" type="datetimeFigureOut">
              <a:rPr lang="en-US" smtClean="0"/>
              <a:t>11/1/2016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C28774-C94B-481C-9B4A-D8AEE5C0E02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Best Practices.  </a:t>
            </a:r>
            <a:br>
              <a:rPr lang="en-US" dirty="0" smtClean="0"/>
            </a:br>
            <a:r>
              <a:rPr lang="en-US" dirty="0" smtClean="0"/>
              <a:t>It’s never going away.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75521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r>
              <a:rPr lang="en-US" dirty="0" smtClean="0"/>
              <a:t>Review your practices</a:t>
            </a:r>
          </a:p>
          <a:p>
            <a:r>
              <a:rPr lang="en-US" dirty="0" smtClean="0"/>
              <a:t>Have you added a new procedure?</a:t>
            </a:r>
          </a:p>
          <a:p>
            <a:r>
              <a:rPr lang="en-US" dirty="0" smtClean="0"/>
              <a:t>Have you changed a procedure?</a:t>
            </a:r>
          </a:p>
          <a:p>
            <a:endParaRPr lang="en-US" dirty="0"/>
          </a:p>
        </p:txBody>
      </p:sp>
      <p:sp>
        <p:nvSpPr>
          <p:cNvPr id="2" name="Title 1"/>
          <p:cNvSpPr>
            <a:spLocks noGrp="1"/>
          </p:cNvSpPr>
          <p:nvPr>
            <p:ph type="title"/>
          </p:nvPr>
        </p:nvSpPr>
        <p:spPr/>
        <p:txBody>
          <a:bodyPr/>
          <a:lstStyle/>
          <a:p>
            <a:r>
              <a:rPr lang="en-US" dirty="0" smtClean="0"/>
              <a:t>Review</a:t>
            </a:r>
            <a:endParaRPr lang="en-US" dirty="0"/>
          </a:p>
        </p:txBody>
      </p:sp>
      <p:pic>
        <p:nvPicPr>
          <p:cNvPr id="1026" name="Picture 2" descr="C:\Users\arlene\AppData\Local\Microsoft\Windows\Temporary Internet Files\Content.IE5\S6ZY5RU7\magnifying-glass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003" y="1066800"/>
            <a:ext cx="1549035" cy="1351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80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Have you reviewed all of the practices with your staff?</a:t>
            </a:r>
          </a:p>
          <a:p>
            <a:r>
              <a:rPr lang="en-US" dirty="0" smtClean="0"/>
              <a:t>Is everyone using the same procedures?</a:t>
            </a:r>
            <a:endParaRPr lang="en-US" dirty="0"/>
          </a:p>
        </p:txBody>
      </p:sp>
      <p:sp>
        <p:nvSpPr>
          <p:cNvPr id="2" name="Title 1"/>
          <p:cNvSpPr>
            <a:spLocks noGrp="1"/>
          </p:cNvSpPr>
          <p:nvPr>
            <p:ph type="title"/>
          </p:nvPr>
        </p:nvSpPr>
        <p:spPr/>
        <p:txBody>
          <a:bodyPr/>
          <a:lstStyle/>
          <a:p>
            <a:endParaRPr lang="en-US" dirty="0"/>
          </a:p>
        </p:txBody>
      </p:sp>
      <p:pic>
        <p:nvPicPr>
          <p:cNvPr id="3074" name="Picture 2" descr="C:\Users\arlene\AppData\Local\Microsoft\Windows\Temporary Internet Files\Content.IE5\KHAP3AQK\group-discus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066800"/>
            <a:ext cx="2771003"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914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Hiring tool</a:t>
            </a:r>
          </a:p>
          <a:p>
            <a:r>
              <a:rPr lang="en-US" dirty="0" smtClean="0"/>
              <a:t>Yearly staff reviews</a:t>
            </a:r>
            <a:endParaRPr lang="en-US" dirty="0"/>
          </a:p>
        </p:txBody>
      </p:sp>
      <p:sp>
        <p:nvSpPr>
          <p:cNvPr id="2" name="Title 1"/>
          <p:cNvSpPr>
            <a:spLocks noGrp="1"/>
          </p:cNvSpPr>
          <p:nvPr>
            <p:ph type="title"/>
          </p:nvPr>
        </p:nvSpPr>
        <p:spPr/>
        <p:txBody>
          <a:bodyPr/>
          <a:lstStyle/>
          <a:p>
            <a:endParaRPr lang="en-US" dirty="0"/>
          </a:p>
        </p:txBody>
      </p:sp>
      <p:pic>
        <p:nvPicPr>
          <p:cNvPr id="4098" name="Picture 2" descr="C:\Users\arlene\AppData\Local\Microsoft\Windows\Temporary Internet Files\Content.IE5\HAMM6IOY\shutterstock_28712422-e12761387624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524000"/>
            <a:ext cx="2381250"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130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Self Assessment</a:t>
            </a:r>
          </a:p>
          <a:p>
            <a:r>
              <a:rPr lang="en-US" dirty="0" smtClean="0"/>
              <a:t>Use ILTA website for guide</a:t>
            </a:r>
          </a:p>
          <a:p>
            <a:pPr marL="0" indent="0">
              <a:buNone/>
            </a:pPr>
            <a:endParaRPr lang="en-US" dirty="0"/>
          </a:p>
        </p:txBody>
      </p:sp>
      <p:sp>
        <p:nvSpPr>
          <p:cNvPr id="2" name="Title 1"/>
          <p:cNvSpPr>
            <a:spLocks noGrp="1"/>
          </p:cNvSpPr>
          <p:nvPr>
            <p:ph type="title"/>
          </p:nvPr>
        </p:nvSpPr>
        <p:spPr/>
        <p:txBody>
          <a:bodyPr/>
          <a:lstStyle/>
          <a:p>
            <a:endParaRPr lang="en-US" dirty="0"/>
          </a:p>
        </p:txBody>
      </p:sp>
      <p:pic>
        <p:nvPicPr>
          <p:cNvPr id="5122" name="Picture 2" descr="C:\Users\arlene\AppData\Local\Microsoft\Windows\Temporary Internet Files\Content.IE5\A6499BYO\clipart-pencil-checklis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524000"/>
            <a:ext cx="155257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608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is not a one time exercise</a:t>
            </a:r>
          </a:p>
          <a:p>
            <a:r>
              <a:rPr lang="en-US" dirty="0" smtClean="0"/>
              <a:t>This is not going away</a:t>
            </a:r>
          </a:p>
          <a:p>
            <a:r>
              <a:rPr lang="en-US" dirty="0" smtClean="0"/>
              <a:t>Use it as a tool to better your office </a:t>
            </a:r>
          </a:p>
          <a:p>
            <a:endParaRPr lang="en-US" dirty="0"/>
          </a:p>
        </p:txBody>
      </p:sp>
      <p:sp>
        <p:nvSpPr>
          <p:cNvPr id="2" name="Title 1"/>
          <p:cNvSpPr>
            <a:spLocks noGrp="1"/>
          </p:cNvSpPr>
          <p:nvPr>
            <p:ph type="title"/>
          </p:nvPr>
        </p:nvSpPr>
        <p:spPr/>
        <p:txBody>
          <a:bodyPr/>
          <a:lstStyle/>
          <a:p>
            <a:r>
              <a:rPr lang="en-US" dirty="0" smtClean="0"/>
              <a:t>BEST PRACTICES</a:t>
            </a:r>
            <a:endParaRPr lang="en-US" dirty="0"/>
          </a:p>
        </p:txBody>
      </p:sp>
      <p:pic>
        <p:nvPicPr>
          <p:cNvPr id="6146" name="Picture 2" descr="C:\Users\arlene\AppData\Local\Microsoft\Windows\Temporary Internet Files\Content.IE5\MQ83R7VG\compliant-wor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886200"/>
            <a:ext cx="228600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152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Checking an abstract in</a:t>
            </a:r>
          </a:p>
        </p:txBody>
      </p:sp>
      <p:sp>
        <p:nvSpPr>
          <p:cNvPr id="2" name="Title 1"/>
          <p:cNvSpPr>
            <a:spLocks noGrp="1"/>
          </p:cNvSpPr>
          <p:nvPr>
            <p:ph type="title"/>
          </p:nvPr>
        </p:nvSpPr>
        <p:spPr/>
        <p:txBody>
          <a:bodyPr/>
          <a:lstStyle/>
          <a:p>
            <a:r>
              <a:rPr lang="en-US" dirty="0" smtClean="0"/>
              <a:t>Examples	</a:t>
            </a:r>
            <a:endParaRPr lang="en-US" dirty="0"/>
          </a:p>
        </p:txBody>
      </p:sp>
      <p:pic>
        <p:nvPicPr>
          <p:cNvPr id="7170" name="Picture 2" descr="C:\Users\arlene\AppData\Local\Microsoft\Windows\Temporary Internet Files\Content.IE5\A6499BYO\checkINfinal-0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599" y="2519931"/>
            <a:ext cx="5282721" cy="2580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061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Setting up an order</a:t>
            </a:r>
          </a:p>
          <a:p>
            <a:endParaRPr lang="en-US" dirty="0"/>
          </a:p>
        </p:txBody>
      </p:sp>
      <p:sp>
        <p:nvSpPr>
          <p:cNvPr id="2" name="Title 1"/>
          <p:cNvSpPr>
            <a:spLocks noGrp="1"/>
          </p:cNvSpPr>
          <p:nvPr>
            <p:ph type="title"/>
          </p:nvPr>
        </p:nvSpPr>
        <p:spPr/>
        <p:txBody>
          <a:bodyPr/>
          <a:lstStyle/>
          <a:p>
            <a:endParaRPr lang="en-US" dirty="0"/>
          </a:p>
        </p:txBody>
      </p:sp>
      <p:pic>
        <p:nvPicPr>
          <p:cNvPr id="8194" name="Picture 2" descr="C:\Users\arlene\AppData\Local\Microsoft\Windows\Temporary Internet Files\Content.IE5\29CFO3HJ\sheikh-tuhin-To-Do-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76400"/>
            <a:ext cx="3640138" cy="454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2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Checking out, delivery and/or mailing of abstracts</a:t>
            </a:r>
          </a:p>
          <a:p>
            <a:endParaRPr lang="en-US" dirty="0"/>
          </a:p>
        </p:txBody>
      </p:sp>
      <p:sp>
        <p:nvSpPr>
          <p:cNvPr id="2" name="Title 1"/>
          <p:cNvSpPr>
            <a:spLocks noGrp="1"/>
          </p:cNvSpPr>
          <p:nvPr>
            <p:ph type="title"/>
          </p:nvPr>
        </p:nvSpPr>
        <p:spPr/>
        <p:txBody>
          <a:bodyPr/>
          <a:lstStyle/>
          <a:p>
            <a:endParaRPr lang="en-US" dirty="0"/>
          </a:p>
        </p:txBody>
      </p:sp>
      <p:pic>
        <p:nvPicPr>
          <p:cNvPr id="9218" name="Picture 2" descr="C:\Users\arlene\AppData\Local\Microsoft\Windows\Temporary Internet Files\Content.IE5\S6ZY5RU7\tic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5187" y="2362200"/>
            <a:ext cx="233362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768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Tracking abstracts that are mailed</a:t>
            </a:r>
          </a:p>
          <a:p>
            <a:endParaRPr lang="en-US" dirty="0"/>
          </a:p>
        </p:txBody>
      </p:sp>
      <p:sp>
        <p:nvSpPr>
          <p:cNvPr id="2" name="Title 1"/>
          <p:cNvSpPr>
            <a:spLocks noGrp="1"/>
          </p:cNvSpPr>
          <p:nvPr>
            <p:ph type="title"/>
          </p:nvPr>
        </p:nvSpPr>
        <p:spPr/>
        <p:txBody>
          <a:bodyPr/>
          <a:lstStyle/>
          <a:p>
            <a:endParaRPr lang="en-US" dirty="0"/>
          </a:p>
        </p:txBody>
      </p:sp>
      <p:pic>
        <p:nvPicPr>
          <p:cNvPr id="10242" name="Picture 2" descr="C:\Users\arlene\AppData\Local\Microsoft\Windows\Temporary Internet Files\Content.IE5\YJRV4527\large-Satellite-Dish-33.3-3028[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057400"/>
            <a:ext cx="3230282" cy="4118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65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Procedure for recording documents you receive</a:t>
            </a:r>
          </a:p>
          <a:p>
            <a:endParaRPr lang="en-US" dirty="0"/>
          </a:p>
        </p:txBody>
      </p:sp>
      <p:sp>
        <p:nvSpPr>
          <p:cNvPr id="2" name="Title 1"/>
          <p:cNvSpPr>
            <a:spLocks noGrp="1"/>
          </p:cNvSpPr>
          <p:nvPr>
            <p:ph type="title"/>
          </p:nvPr>
        </p:nvSpPr>
        <p:spPr/>
        <p:txBody>
          <a:bodyPr/>
          <a:lstStyle/>
          <a:p>
            <a:endParaRPr lang="en-US" dirty="0"/>
          </a:p>
        </p:txBody>
      </p:sp>
      <p:pic>
        <p:nvPicPr>
          <p:cNvPr id="11266" name="Picture 2" descr="C:\Users\arlene\AppData\Local\Microsoft\Windows\Temporary Internet Files\Content.IE5\J4FXRUSS\record-paper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362200"/>
            <a:ext cx="4063779" cy="4063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170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a:p>
          <a:p>
            <a:r>
              <a:rPr lang="en-US" dirty="0" smtClean="0"/>
              <a:t>Policies are written</a:t>
            </a:r>
          </a:p>
          <a:p>
            <a:r>
              <a:rPr lang="en-US" dirty="0" smtClean="0"/>
              <a:t>Policies are in use</a:t>
            </a:r>
          </a:p>
          <a:p>
            <a:r>
              <a:rPr lang="en-US" dirty="0" smtClean="0"/>
              <a:t>Now what?</a:t>
            </a:r>
            <a:endParaRPr lang="en-US" dirty="0"/>
          </a:p>
        </p:txBody>
      </p:sp>
      <p:sp>
        <p:nvSpPr>
          <p:cNvPr id="2" name="Title 1"/>
          <p:cNvSpPr>
            <a:spLocks noGrp="1"/>
          </p:cNvSpPr>
          <p:nvPr>
            <p:ph type="title"/>
          </p:nvPr>
        </p:nvSpPr>
        <p:spPr/>
        <p:txBody>
          <a:bodyPr/>
          <a:lstStyle/>
          <a:p>
            <a:endParaRPr lang="en-US" dirty="0"/>
          </a:p>
        </p:txBody>
      </p:sp>
      <p:pic>
        <p:nvPicPr>
          <p:cNvPr id="2050" name="Picture 2" descr="C:\Users\arlene\AppData\Local\Microsoft\Windows\Temporary Internet Files\Content.IE5\7FSXAOOA\Pen-Scribbling-2964-lar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2590800"/>
            <a:ext cx="2209800" cy="2556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0897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Other questions for discussion</a:t>
            </a:r>
            <a:endParaRPr lang="en-US" dirty="0"/>
          </a:p>
        </p:txBody>
      </p:sp>
      <p:pic>
        <p:nvPicPr>
          <p:cNvPr id="4098" name="Picture 2" descr="C:\Users\Arlene\AppData\Local\Microsoft\Windows\Temporary Internet Files\Content.IE5\J1HX9LQ3\question-marks[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4500" y="1597819"/>
            <a:ext cx="5715000" cy="429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12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Pillar 2</a:t>
            </a:r>
          </a:p>
          <a:p>
            <a:r>
              <a:rPr lang="en-US" dirty="0" smtClean="0"/>
              <a:t>“Utilize Positive Pay or Reverse Positive Pay, if available in the local marketplace, and have procedures in place that prohibit control the use of Automated Clearing House transactions and international wire transfers.”</a:t>
            </a:r>
            <a:endParaRPr lang="en-US" dirty="0"/>
          </a:p>
        </p:txBody>
      </p:sp>
      <p:sp>
        <p:nvSpPr>
          <p:cNvPr id="3" name="Title 2"/>
          <p:cNvSpPr>
            <a:spLocks noGrp="1"/>
          </p:cNvSpPr>
          <p:nvPr>
            <p:ph type="title"/>
          </p:nvPr>
        </p:nvSpPr>
        <p:spPr/>
        <p:txBody>
          <a:bodyPr/>
          <a:lstStyle/>
          <a:p>
            <a:r>
              <a:rPr lang="en-US" dirty="0" smtClean="0"/>
              <a:t>Updates from ALTA - August</a:t>
            </a:r>
            <a:endParaRPr lang="en-US" dirty="0"/>
          </a:p>
        </p:txBody>
      </p:sp>
    </p:spTree>
    <p:extLst>
      <p:ext uri="{BB962C8B-B14F-4D97-AF65-F5344CB8AC3E}">
        <p14:creationId xmlns:p14="http://schemas.microsoft.com/office/powerpoint/2010/main" val="1663667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original Pillar had some issues with banks that did not offer ACH or international wire blocks.</a:t>
            </a:r>
          </a:p>
          <a:p>
            <a:endParaRPr lang="en-US" dirty="0"/>
          </a:p>
          <a:p>
            <a:r>
              <a:rPr lang="en-US" dirty="0" smtClean="0"/>
              <a:t>Bottom line – unless you do closings, Pillar 2 changes do not affect you</a:t>
            </a:r>
            <a:endParaRPr lang="en-US" dirty="0"/>
          </a:p>
        </p:txBody>
      </p:sp>
      <p:sp>
        <p:nvSpPr>
          <p:cNvPr id="3" name="Title 2"/>
          <p:cNvSpPr>
            <a:spLocks noGrp="1"/>
          </p:cNvSpPr>
          <p:nvPr>
            <p:ph type="title"/>
          </p:nvPr>
        </p:nvSpPr>
        <p:spPr/>
        <p:txBody>
          <a:bodyPr/>
          <a:lstStyle/>
          <a:p>
            <a:r>
              <a:rPr lang="en-US" dirty="0" smtClean="0"/>
              <a:t>Pillar 2	</a:t>
            </a:r>
            <a:endParaRPr lang="en-US" dirty="0"/>
          </a:p>
        </p:txBody>
      </p:sp>
      <p:pic>
        <p:nvPicPr>
          <p:cNvPr id="1026" name="Picture 2" descr="C:\Users\Arlene\AppData\Local\Microsoft\Windows\Temporary Internet Files\Content.IE5\MAA9TE54\1024px-Sert_-_happy_smi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8862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67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“Changes clarify requirements associated with maintaining and disposing of non-public personal Information (NPI).”</a:t>
            </a:r>
            <a:endParaRPr lang="en-US" dirty="0"/>
          </a:p>
        </p:txBody>
      </p:sp>
      <p:sp>
        <p:nvSpPr>
          <p:cNvPr id="3" name="Title 2"/>
          <p:cNvSpPr>
            <a:spLocks noGrp="1"/>
          </p:cNvSpPr>
          <p:nvPr>
            <p:ph type="title"/>
          </p:nvPr>
        </p:nvSpPr>
        <p:spPr/>
        <p:txBody>
          <a:bodyPr/>
          <a:lstStyle/>
          <a:p>
            <a:r>
              <a:rPr lang="en-US" dirty="0" smtClean="0"/>
              <a:t>Pillar 3	</a:t>
            </a:r>
            <a:endParaRPr lang="en-US" dirty="0"/>
          </a:p>
        </p:txBody>
      </p:sp>
    </p:spTree>
    <p:extLst>
      <p:ext uri="{BB962C8B-B14F-4D97-AF65-F5344CB8AC3E}">
        <p14:creationId xmlns:p14="http://schemas.microsoft.com/office/powerpoint/2010/main" val="2342947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Your company must securely maintain and dispose of records containing NPI pursuant to the timeframe established in your company’s information security program.</a:t>
            </a:r>
          </a:p>
          <a:p>
            <a:endParaRPr lang="en-US" dirty="0"/>
          </a:p>
          <a:p>
            <a:r>
              <a:rPr lang="en-US" dirty="0" smtClean="0"/>
              <a:t>Bottom line – should not require any change, unless you don’t have your Best Practices in place.</a:t>
            </a:r>
            <a:endParaRPr lang="en-US" dirty="0"/>
          </a:p>
        </p:txBody>
      </p:sp>
      <p:sp>
        <p:nvSpPr>
          <p:cNvPr id="3" name="Title 2"/>
          <p:cNvSpPr>
            <a:spLocks noGrp="1"/>
          </p:cNvSpPr>
          <p:nvPr>
            <p:ph type="title"/>
          </p:nvPr>
        </p:nvSpPr>
        <p:spPr/>
        <p:txBody>
          <a:bodyPr/>
          <a:lstStyle/>
          <a:p>
            <a:r>
              <a:rPr lang="en-US" dirty="0" smtClean="0"/>
              <a:t>Pillar 3	</a:t>
            </a:r>
            <a:endParaRPr lang="en-US" dirty="0"/>
          </a:p>
        </p:txBody>
      </p:sp>
      <p:pic>
        <p:nvPicPr>
          <p:cNvPr id="2050" name="Picture 2" descr="C:\Users\Arlene\AppData\Local\Microsoft\Windows\Temporary Internet Files\Content.IE5\MAA9TE54\stock-vector-evil-teacher-11297197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572000"/>
            <a:ext cx="19812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849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Modifies the timeframe under which title insurance agents must report title insurance policies and remit premiums to their underwriters.</a:t>
            </a:r>
          </a:p>
          <a:p>
            <a:endParaRPr lang="en-US" dirty="0"/>
          </a:p>
          <a:p>
            <a:r>
              <a:rPr lang="en-US" dirty="0" smtClean="0"/>
              <a:t>Bottom line – doesn’t affect you unless you write title insurance</a:t>
            </a:r>
            <a:endParaRPr lang="en-US" dirty="0"/>
          </a:p>
        </p:txBody>
      </p:sp>
      <p:sp>
        <p:nvSpPr>
          <p:cNvPr id="3" name="Title 2"/>
          <p:cNvSpPr>
            <a:spLocks noGrp="1"/>
          </p:cNvSpPr>
          <p:nvPr>
            <p:ph type="title"/>
          </p:nvPr>
        </p:nvSpPr>
        <p:spPr/>
        <p:txBody>
          <a:bodyPr/>
          <a:lstStyle/>
          <a:p>
            <a:r>
              <a:rPr lang="en-US" dirty="0" smtClean="0"/>
              <a:t>Pillar 5</a:t>
            </a:r>
            <a:endParaRPr lang="en-US" dirty="0"/>
          </a:p>
        </p:txBody>
      </p:sp>
    </p:spTree>
    <p:extLst>
      <p:ext uri="{BB962C8B-B14F-4D97-AF65-F5344CB8AC3E}">
        <p14:creationId xmlns:p14="http://schemas.microsoft.com/office/powerpoint/2010/main" val="463744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document is currently under discussion and will help companies evaluate their best practices policies and help facilitate adoption of Best Practices.</a:t>
            </a:r>
          </a:p>
          <a:p>
            <a:endParaRPr lang="en-US" dirty="0"/>
          </a:p>
          <a:p>
            <a:r>
              <a:rPr lang="en-US" dirty="0" smtClean="0"/>
              <a:t>There is nothing available to ALTA members at this time.  It is under public comment period until October 7</a:t>
            </a:r>
            <a:r>
              <a:rPr lang="en-US" baseline="30000" dirty="0" smtClean="0"/>
              <a:t>th</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Best Practices Maturity Model	</a:t>
            </a:r>
            <a:endParaRPr lang="en-US" dirty="0"/>
          </a:p>
        </p:txBody>
      </p:sp>
    </p:spTree>
    <p:extLst>
      <p:ext uri="{BB962C8B-B14F-4D97-AF65-F5344CB8AC3E}">
        <p14:creationId xmlns:p14="http://schemas.microsoft.com/office/powerpoint/2010/main" val="3052622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are you doing with your Best Practices?</a:t>
            </a:r>
            <a:endParaRPr lang="en-US" dirty="0"/>
          </a:p>
        </p:txBody>
      </p:sp>
      <p:sp>
        <p:nvSpPr>
          <p:cNvPr id="3" name="Title 2"/>
          <p:cNvSpPr>
            <a:spLocks noGrp="1"/>
          </p:cNvSpPr>
          <p:nvPr>
            <p:ph type="title"/>
          </p:nvPr>
        </p:nvSpPr>
        <p:spPr/>
        <p:txBody>
          <a:bodyPr/>
          <a:lstStyle/>
          <a:p>
            <a:r>
              <a:rPr lang="en-US" dirty="0" smtClean="0"/>
              <a:t>Back to beginning</a:t>
            </a:r>
            <a:endParaRPr lang="en-US" dirty="0"/>
          </a:p>
        </p:txBody>
      </p:sp>
      <p:pic>
        <p:nvPicPr>
          <p:cNvPr id="3074" name="Picture 2" descr="C:\Users\Arlene\AppData\Local\Microsoft\Windows\Temporary Internet Files\Content.IE5\ZEN3U7VR\Question-Girl[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438400"/>
            <a:ext cx="3502217"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390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348</Words>
  <Application>Microsoft Office PowerPoint</Application>
  <PresentationFormat>On-screen Show (4:3)</PresentationFormat>
  <Paragraphs>63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Best Practices.   It’s never going away.</vt:lpstr>
      <vt:lpstr>PowerPoint Presentation</vt:lpstr>
      <vt:lpstr>Updates from ALTA - August</vt:lpstr>
      <vt:lpstr>Pillar 2 </vt:lpstr>
      <vt:lpstr>Pillar 3 </vt:lpstr>
      <vt:lpstr>Pillar 3 </vt:lpstr>
      <vt:lpstr>Pillar 5</vt:lpstr>
      <vt:lpstr>Best Practices Maturity Model </vt:lpstr>
      <vt:lpstr>Back to beginning</vt:lpstr>
      <vt:lpstr>Review</vt:lpstr>
      <vt:lpstr>PowerPoint Presentation</vt:lpstr>
      <vt:lpstr>PowerPoint Presentation</vt:lpstr>
      <vt:lpstr>PowerPoint Presentation</vt:lpstr>
      <vt:lpstr>BEST PRACTICES</vt:lpstr>
      <vt:lpstr>Examples </vt:lpstr>
      <vt:lpstr>PowerPoint Presentation</vt:lpstr>
      <vt:lpstr>PowerPoint Presentation</vt:lpstr>
      <vt:lpstr>PowerPoint Presentation</vt:lpstr>
      <vt:lpstr>PowerPoint Presentation</vt:lpstr>
      <vt:lpstr>Other questions for discussion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It’s never going away.</dc:title>
  <dc:creator>Arlene L Drennan</dc:creator>
  <cp:lastModifiedBy>JAN</cp:lastModifiedBy>
  <cp:revision>14</cp:revision>
  <dcterms:created xsi:type="dcterms:W3CDTF">2016-06-28T20:55:43Z</dcterms:created>
  <dcterms:modified xsi:type="dcterms:W3CDTF">2016-11-01T13:59:09Z</dcterms:modified>
</cp:coreProperties>
</file>